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81" r:id="rId5"/>
    <p:sldId id="282" r:id="rId6"/>
    <p:sldId id="284" r:id="rId7"/>
    <p:sldId id="285" r:id="rId8"/>
    <p:sldId id="286" r:id="rId9"/>
    <p:sldId id="28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8"/>
    <p:restoredTop sz="90341"/>
  </p:normalViewPr>
  <p:slideViewPr>
    <p:cSldViewPr snapToGrid="0" snapToObjects="1">
      <p:cViewPr>
        <p:scale>
          <a:sx n="90" d="100"/>
          <a:sy n="90" d="100"/>
        </p:scale>
        <p:origin x="176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100" b="0" i="0" u="none" strike="noStrike" cap="none">
                <a:solidFill>
                  <a:schemeClr val="dk1"/>
                </a:solidFill>
                <a:latin typeface="Arial"/>
                <a:ea typeface="Arial"/>
                <a:cs typeface="Arial"/>
                <a:sym typeface="Arial"/>
              </a:defRPr>
            </a:lvl1pPr>
            <a:lvl2pPr marL="457200" marR="0" lvl="1" indent="0" algn="l" rtl="0">
              <a:spcBef>
                <a:spcPts val="0"/>
              </a:spcBef>
              <a:buChar char="○"/>
              <a:defRPr sz="1100" b="0" i="0" u="none" strike="noStrike" cap="none">
                <a:solidFill>
                  <a:schemeClr val="dk1"/>
                </a:solidFill>
                <a:latin typeface="Arial"/>
                <a:ea typeface="Arial"/>
                <a:cs typeface="Arial"/>
                <a:sym typeface="Arial"/>
              </a:defRPr>
            </a:lvl2pPr>
            <a:lvl3pPr marL="914400" marR="0" lvl="2" indent="0" algn="l" rtl="0">
              <a:spcBef>
                <a:spcPts val="0"/>
              </a:spcBef>
              <a:buChar char="■"/>
              <a:defRPr sz="1100" b="0" i="0" u="none" strike="noStrike" cap="none">
                <a:solidFill>
                  <a:schemeClr val="dk1"/>
                </a:solidFill>
                <a:latin typeface="Arial"/>
                <a:ea typeface="Arial"/>
                <a:cs typeface="Arial"/>
                <a:sym typeface="Arial"/>
              </a:defRPr>
            </a:lvl3pPr>
            <a:lvl4pPr marL="1371600" marR="0" lvl="3" indent="0" algn="l" rtl="0">
              <a:spcBef>
                <a:spcPts val="0"/>
              </a:spcBef>
              <a:buChar char="●"/>
              <a:defRPr sz="1100" b="0" i="0" u="none" strike="noStrike" cap="none">
                <a:solidFill>
                  <a:schemeClr val="dk1"/>
                </a:solidFill>
                <a:latin typeface="Arial"/>
                <a:ea typeface="Arial"/>
                <a:cs typeface="Arial"/>
                <a:sym typeface="Arial"/>
              </a:defRPr>
            </a:lvl4pPr>
            <a:lvl5pPr marL="1828800" marR="0" lvl="4" indent="0" algn="l" rtl="0">
              <a:spcBef>
                <a:spcPts val="0"/>
              </a:spcBef>
              <a:buChar char="○"/>
              <a:defRPr sz="1100" b="0" i="0" u="none" strike="noStrike" cap="none">
                <a:solidFill>
                  <a:schemeClr val="dk1"/>
                </a:solidFill>
                <a:latin typeface="Arial"/>
                <a:ea typeface="Arial"/>
                <a:cs typeface="Arial"/>
                <a:sym typeface="Arial"/>
              </a:defRPr>
            </a:lvl5pPr>
            <a:lvl6pPr marL="2286000" marR="0" lvl="5" indent="0" algn="l" rtl="0">
              <a:spcBef>
                <a:spcPts val="0"/>
              </a:spcBef>
              <a:buChar char="■"/>
              <a:defRPr sz="1100" b="0" i="0" u="none" strike="noStrike" cap="none">
                <a:solidFill>
                  <a:schemeClr val="dk1"/>
                </a:solidFill>
                <a:latin typeface="Arial"/>
                <a:ea typeface="Arial"/>
                <a:cs typeface="Arial"/>
                <a:sym typeface="Arial"/>
              </a:defRPr>
            </a:lvl6pPr>
            <a:lvl7pPr marL="2743200" marR="0" lvl="6" indent="0" algn="l" rtl="0">
              <a:spcBef>
                <a:spcPts val="0"/>
              </a:spcBef>
              <a:buChar char="●"/>
              <a:defRPr sz="1100" b="0" i="0" u="none" strike="noStrike" cap="none">
                <a:solidFill>
                  <a:schemeClr val="dk1"/>
                </a:solidFill>
                <a:latin typeface="Arial"/>
                <a:ea typeface="Arial"/>
                <a:cs typeface="Arial"/>
                <a:sym typeface="Arial"/>
              </a:defRPr>
            </a:lvl7pPr>
            <a:lvl8pPr marL="3200400" marR="0" lvl="7" indent="0" algn="l" rtl="0">
              <a:spcBef>
                <a:spcPts val="0"/>
              </a:spcBef>
              <a:buChar char="○"/>
              <a:defRPr sz="1100" b="0" i="0" u="none" strike="noStrike" cap="none">
                <a:solidFill>
                  <a:schemeClr val="dk1"/>
                </a:solidFill>
                <a:latin typeface="Arial"/>
                <a:ea typeface="Arial"/>
                <a:cs typeface="Arial"/>
                <a:sym typeface="Arial"/>
              </a:defRPr>
            </a:lvl8pPr>
            <a:lvl9pPr marL="3657600" marR="0" lvl="8" indent="0" algn="l" rtl="0">
              <a:spcBef>
                <a:spcPts val="0"/>
              </a:spcBef>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7130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dirty="0">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dirty="0">
                <a:solidFill>
                  <a:schemeClr val="dk1"/>
                </a:solidFill>
                <a:latin typeface="Calibri"/>
                <a:ea typeface="Calibri"/>
                <a:cs typeface="Calibri"/>
                <a:sym typeface="Calibri"/>
              </a:rPr>
              <a:t>Welcome</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dirty="0">
                <a:solidFill>
                  <a:schemeClr val="dk1"/>
                </a:solidFill>
                <a:latin typeface="Calibri"/>
                <a:ea typeface="Calibri"/>
                <a:cs typeface="Calibri"/>
                <a:sym typeface="Calibri"/>
              </a:rPr>
              <a:t>Introduce yourself</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dirty="0">
                <a:solidFill>
                  <a:schemeClr val="dk1"/>
                </a:solidFill>
                <a:latin typeface="Calibri"/>
                <a:ea typeface="Calibri"/>
                <a:cs typeface="Calibri"/>
                <a:sym typeface="Calibri"/>
              </a:rPr>
              <a:t>If there is time, have everyone introduce themselves</a:t>
            </a:r>
          </a:p>
          <a:p>
            <a:pPr marL="0" marR="0" lvl="0" indent="0" algn="l" rtl="0">
              <a:spcBef>
                <a:spcPts val="0"/>
              </a:spcBef>
              <a:buClr>
                <a:schemeClr val="dk1"/>
              </a:buClr>
              <a:buSzPct val="25000"/>
              <a:buFont typeface="Arial"/>
              <a:buNone/>
            </a:pPr>
            <a:endParaRPr sz="1100" b="0" i="0" u="none" strike="noStrike" cap="none" dirty="0">
              <a:solidFill>
                <a:schemeClr val="dk1"/>
              </a:solidFill>
              <a:latin typeface="Arial"/>
              <a:ea typeface="Arial"/>
              <a:cs typeface="Arial"/>
              <a:sym typeface="Arial"/>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50952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a:solidFill>
                  <a:schemeClr val="dk1"/>
                </a:solidFill>
                <a:latin typeface="Calibri"/>
                <a:ea typeface="Calibri"/>
                <a:cs typeface="Calibri"/>
                <a:sym typeface="Calibri"/>
              </a:rPr>
              <a:t>SHOW UP TO COURT </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a:solidFill>
                  <a:schemeClr val="dk1"/>
                </a:solidFill>
                <a:latin typeface="Calibri"/>
                <a:ea typeface="Calibri"/>
                <a:cs typeface="Calibri"/>
                <a:sym typeface="Calibri"/>
              </a:rPr>
              <a:t>Have someone who will be able to pay your bond/fine; a person with a legal status.</a:t>
            </a:r>
          </a:p>
          <a:p>
            <a:pPr marL="228600" marR="0" lvl="0" indent="-228600" algn="l" rtl="0">
              <a:spcBef>
                <a:spcPts val="0"/>
              </a:spcBef>
              <a:spcAft>
                <a:spcPts val="0"/>
              </a:spcAft>
              <a:buClr>
                <a:schemeClr val="dk1"/>
              </a:buClr>
              <a:buSzPct val="25000"/>
              <a:buFont typeface="Calibri"/>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The person who pays for bond will have to be physically present at the appropriate district police. </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Make sure you receive copies of all the payments made</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37379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rgbClr val="000000"/>
              </a:buClr>
              <a:buSzPct val="25000"/>
              <a:buFont typeface="Calibri"/>
              <a:buNone/>
            </a:pPr>
            <a:r>
              <a:rPr lang="en-US" sz="1100" b="1" i="0" u="none" strike="noStrike" cap="none">
                <a:solidFill>
                  <a:srgbClr val="000000"/>
                </a:solidFill>
                <a:latin typeface="Calibri"/>
                <a:ea typeface="Calibri"/>
                <a:cs typeface="Calibri"/>
                <a:sym typeface="Calibri"/>
              </a:rPr>
              <a:t>Main Points:</a:t>
            </a:r>
          </a:p>
          <a:p>
            <a:pPr marL="228600" marR="0" lvl="0" indent="-228600" algn="l" rtl="0">
              <a:spcBef>
                <a:spcPts val="0"/>
              </a:spcBef>
              <a:spcAft>
                <a:spcPts val="0"/>
              </a:spcAft>
              <a:buClr>
                <a:srgbClr val="000000"/>
              </a:buClr>
              <a:buSzPct val="25000"/>
              <a:buFont typeface="Arial"/>
              <a:buAutoNum type="arabicPeriod"/>
            </a:pPr>
            <a:r>
              <a:rPr lang="en-US" sz="1100" b="0" i="0" u="none" strike="noStrike" cap="none">
                <a:solidFill>
                  <a:srgbClr val="000000"/>
                </a:solidFill>
                <a:latin typeface="Calibri"/>
                <a:ea typeface="Calibri"/>
                <a:cs typeface="Calibri"/>
                <a:sym typeface="Calibri"/>
              </a:rPr>
              <a:t>If ICE comes to your home, do not open the door. Unless they have a signed and valid judicial warrant</a:t>
            </a:r>
          </a:p>
          <a:p>
            <a:pPr marL="228600" marR="0" lvl="0" indent="-228600" algn="l" rtl="0">
              <a:spcBef>
                <a:spcPts val="0"/>
              </a:spcBef>
              <a:spcAft>
                <a:spcPts val="0"/>
              </a:spcAft>
              <a:buClr>
                <a:srgbClr val="000000"/>
              </a:buClr>
              <a:buSzPct val="25000"/>
              <a:buFont typeface="Arial"/>
              <a:buAutoNum type="arabicPeriod"/>
            </a:pPr>
            <a:r>
              <a:rPr lang="en-US" sz="1100" b="0" i="0" u="none" strike="noStrike" cap="none">
                <a:solidFill>
                  <a:srgbClr val="000000"/>
                </a:solidFill>
                <a:latin typeface="Calibri"/>
                <a:ea typeface="Calibri"/>
                <a:cs typeface="Calibri"/>
                <a:sym typeface="Calibri"/>
              </a:rPr>
              <a:t>If ICE tries to force their entry or knocks down the door, take down as much information as possible </a:t>
            </a:r>
          </a:p>
          <a:p>
            <a:pPr marL="228600" marR="0" lvl="0" indent="-228600" algn="l" rtl="0">
              <a:spcBef>
                <a:spcPts val="0"/>
              </a:spcBef>
              <a:spcAft>
                <a:spcPts val="0"/>
              </a:spcAft>
              <a:buClr>
                <a:srgbClr val="000000"/>
              </a:buClr>
              <a:buSzPct val="25000"/>
              <a:buFont typeface="Arial"/>
              <a:buAutoNum type="arabicPeriod"/>
            </a:pPr>
            <a:r>
              <a:rPr lang="en-US" sz="1100" b="0" i="0" u="none" strike="noStrike" cap="none">
                <a:solidFill>
                  <a:srgbClr val="000000"/>
                </a:solidFill>
                <a:latin typeface="Calibri"/>
                <a:ea typeface="Calibri"/>
                <a:cs typeface="Calibri"/>
                <a:sym typeface="Calibri"/>
              </a:rPr>
              <a:t>ICE must have a valid judicial warrant to enter into private places</a:t>
            </a:r>
          </a:p>
          <a:p>
            <a:pPr marL="0" marR="0" lvl="0" indent="0" algn="l" rtl="0">
              <a:spcBef>
                <a:spcPts val="0"/>
              </a:spcBef>
              <a:spcAft>
                <a:spcPts val="0"/>
              </a:spcAft>
              <a:buClr>
                <a:srgbClr val="000000"/>
              </a:buClr>
              <a:buSzPct val="25000"/>
              <a:buFont typeface="Calibri"/>
              <a:buNone/>
            </a:pPr>
            <a:endParaRPr sz="1100" b="1" i="0" u="none" strike="noStrike" cap="none">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Calibri"/>
              <a:buNone/>
            </a:pPr>
            <a:r>
              <a:rPr lang="en-US" sz="1100" b="1" i="0" u="none" strike="noStrike" cap="none">
                <a:solidFill>
                  <a:srgbClr val="000000"/>
                </a:solidFill>
                <a:latin typeface="Calibri"/>
                <a:ea typeface="Calibri"/>
                <a:cs typeface="Calibri"/>
                <a:sym typeface="Calibri"/>
              </a:rPr>
              <a:t>Additional Information:</a:t>
            </a:r>
          </a:p>
          <a:p>
            <a:pPr marL="171450" marR="0" lvl="0" indent="-171450" algn="l" rtl="0">
              <a:spcBef>
                <a:spcPts val="0"/>
              </a:spcBef>
              <a:spcAft>
                <a:spcPts val="0"/>
              </a:spcAft>
              <a:buClr>
                <a:srgbClr val="000000"/>
              </a:buClr>
              <a:buSzPct val="25000"/>
              <a:buFont typeface="Arial"/>
              <a:buChar char="•"/>
            </a:pPr>
            <a:r>
              <a:rPr lang="en-US" sz="1100" b="0" i="0" u="none" strike="noStrike" cap="none">
                <a:solidFill>
                  <a:srgbClr val="000000"/>
                </a:solidFill>
                <a:latin typeface="Calibri"/>
                <a:ea typeface="Calibri"/>
                <a:cs typeface="Calibri"/>
                <a:sym typeface="Calibri"/>
              </a:rPr>
              <a:t>ICE will rarely show up with a judicial warrant</a:t>
            </a:r>
          </a:p>
          <a:p>
            <a:pPr marL="171450" marR="0" lvl="0" indent="-171450" algn="l" rtl="0">
              <a:spcBef>
                <a:spcPts val="0"/>
              </a:spcBef>
              <a:spcAft>
                <a:spcPts val="0"/>
              </a:spcAft>
              <a:buClr>
                <a:srgbClr val="000000"/>
              </a:buClr>
              <a:buSzPct val="25000"/>
              <a:buFont typeface="Arial"/>
              <a:buChar char="•"/>
            </a:pPr>
            <a:r>
              <a:rPr lang="en-US" sz="1100" b="0" i="0" u="none" strike="noStrike" cap="none">
                <a:solidFill>
                  <a:srgbClr val="000000"/>
                </a:solidFill>
                <a:latin typeface="Calibri"/>
                <a:ea typeface="Calibri"/>
                <a:cs typeface="Calibri"/>
                <a:sym typeface="Calibri"/>
              </a:rPr>
              <a:t>Once you open the door, it is then very difficult to avoid answering any questions</a:t>
            </a:r>
          </a:p>
          <a:p>
            <a:pPr marL="171450" marR="0" lvl="0" indent="-171450" algn="l" rtl="0">
              <a:spcBef>
                <a:spcPts val="0"/>
              </a:spcBef>
              <a:spcAft>
                <a:spcPts val="0"/>
              </a:spcAft>
              <a:buClr>
                <a:srgbClr val="000000"/>
              </a:buClr>
              <a:buSzPct val="25000"/>
              <a:buFont typeface="Arial"/>
              <a:buChar char="•"/>
            </a:pPr>
            <a:r>
              <a:rPr lang="en-US" sz="1100" b="0" i="0" u="none" strike="noStrike" cap="none">
                <a:solidFill>
                  <a:srgbClr val="000000"/>
                </a:solidFill>
                <a:latin typeface="Calibri"/>
                <a:ea typeface="Calibri"/>
                <a:cs typeface="Calibri"/>
                <a:sym typeface="Calibri"/>
              </a:rPr>
              <a:t>Reference Know Your Rights Door hanger</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51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This does not authorize anyone to go into a private property/space</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Notice it is signed by an ICE official and NOT A JUDGE</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Arial"/>
                <a:ea typeface="Arial"/>
                <a:cs typeface="Arial"/>
                <a:sym typeface="Arial"/>
              </a:rPr>
              <a:t>These only work if they pick you up on the street, not in your house</a:t>
            </a:r>
          </a:p>
          <a:p>
            <a:pPr marL="0" marR="0" lvl="0" indent="0" algn="l" rtl="0">
              <a:spcBef>
                <a:spcPts val="0"/>
              </a:spcBef>
              <a:spcAft>
                <a:spcPts val="0"/>
              </a:spcAft>
              <a:buClr>
                <a:schemeClr val="dk1"/>
              </a:buClr>
              <a:buSzPct val="25000"/>
              <a:buFont typeface="Calibri"/>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This warrant is much easier to obtain given that it only has to be signed by an ICE official</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It’s important to contact an attorney if ICE shows up with an administrative warrant to your home </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88219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If the Judicial warrant is correct, this gives authority to go in to the address listed</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The warrant must have, Name, address, date and signed by a judge</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When I doubt- DO NOT OPEN THE DOOR but agents will most likely force their entry</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ICE officials will most likely be waiting outside your home</a:t>
            </a:r>
          </a:p>
          <a:p>
            <a:pPr marL="0" marR="0" lvl="0" indent="0" algn="l" rtl="0">
              <a:spcBef>
                <a:spcPts val="0"/>
              </a:spcBef>
              <a:spcAft>
                <a:spcPts val="0"/>
              </a:spcAft>
              <a:buClr>
                <a:schemeClr val="dk1"/>
              </a:buClr>
              <a:buSzPct val="25000"/>
              <a:buFont typeface="Calibri"/>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Name and Address must be correct and without errors for the warrant to be valid</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Date must be recent </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Some warrants will specify for how long the warrant is valid for</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Verify that the warrant has a judges’ signature</a:t>
            </a: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5103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Arial"/>
                <a:ea typeface="Arial"/>
                <a:cs typeface="Arial"/>
                <a:sym typeface="Arial"/>
              </a:rPr>
              <a:t>Main Points:</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a:solidFill>
                  <a:schemeClr val="dk1"/>
                </a:solidFill>
                <a:latin typeface="Arial"/>
                <a:ea typeface="Arial"/>
                <a:cs typeface="Arial"/>
                <a:sym typeface="Arial"/>
              </a:rPr>
              <a:t>You have the right to…Go over the 5 points</a:t>
            </a:r>
          </a:p>
          <a:p>
            <a:pPr marL="228600" marR="0" lvl="0" indent="-228600" algn="l" rtl="0">
              <a:spcBef>
                <a:spcPts val="0"/>
              </a:spcBef>
              <a:spcAft>
                <a:spcPts val="0"/>
              </a:spcAft>
              <a:buClr>
                <a:schemeClr val="dk1"/>
              </a:buClr>
              <a:buSzPct val="25000"/>
              <a:buFont typeface="Calibri"/>
              <a:buAutoNum type="arabicPeriod"/>
            </a:pPr>
            <a:r>
              <a:rPr lang="en-US" sz="1100" b="0" i="0" u="none" strike="noStrike" cap="none">
                <a:solidFill>
                  <a:schemeClr val="dk1"/>
                </a:solidFill>
                <a:latin typeface="Arial"/>
                <a:ea typeface="Arial"/>
                <a:cs typeface="Arial"/>
                <a:sym typeface="Arial"/>
              </a:rPr>
              <a:t>You will have to provide your emergency contact, attorney and your consulate with your A number</a:t>
            </a:r>
          </a:p>
          <a:p>
            <a:pPr marL="228600" marR="0" lvl="0" indent="-228600" algn="l" rtl="0">
              <a:spcBef>
                <a:spcPts val="0"/>
              </a:spcBef>
              <a:spcAft>
                <a:spcPts val="0"/>
              </a:spcAft>
              <a:buClr>
                <a:schemeClr val="dk1"/>
              </a:buClr>
              <a:buSzPct val="25000"/>
              <a:buFont typeface="Calibri"/>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Arial"/>
                <a:ea typeface="Arial"/>
                <a:cs typeface="Arial"/>
                <a:sym typeface="Arial"/>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Arial"/>
                <a:ea typeface="Arial"/>
                <a:cs typeface="Arial"/>
                <a:sym typeface="Arial"/>
              </a:rPr>
              <a:t>Your A number will be on a tag around your wrist or your neck</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Arial"/>
                <a:ea typeface="Arial"/>
                <a:cs typeface="Arial"/>
                <a:sym typeface="Arial"/>
              </a:rPr>
              <a:t>The A number refers to “Alien number”. An A number is provided to someone who has applied for immigration status, legal permanent residents, or someone with an open immigration case</a:t>
            </a: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25032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Times New Roman"/>
                <a:ea typeface="Times New Roman"/>
                <a:cs typeface="Times New Roman"/>
                <a:sym typeface="Times New Roman"/>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Times New Roman"/>
                <a:ea typeface="Times New Roman"/>
                <a:cs typeface="Times New Roman"/>
                <a:sym typeface="Times New Roman"/>
              </a:rPr>
              <a:t>The attorney and the consulate will have easier and faster access to the person detained</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Times New Roman"/>
                <a:ea typeface="Times New Roman"/>
                <a:cs typeface="Times New Roman"/>
                <a:sym typeface="Times New Roman"/>
              </a:rPr>
              <a:t>If you do not have a lawyer, your consulate or ICIRR emergency hotline number will be able to help you</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Times New Roman"/>
                <a:ea typeface="Times New Roman"/>
                <a:cs typeface="Times New Roman"/>
                <a:sym typeface="Times New Roman"/>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Times New Roman"/>
                <a:ea typeface="Times New Roman"/>
                <a:cs typeface="Times New Roman"/>
                <a:sym typeface="Times New Roman"/>
              </a:rPr>
              <a:t>Contact your consulate to find out if they have an emergency contact number</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Times New Roman"/>
                <a:ea typeface="Times New Roman"/>
                <a:cs typeface="Times New Roman"/>
                <a:sym typeface="Times New Roman"/>
              </a:rPr>
              <a:t>There are minimal risks if the person who pays your bond is a U.S. citizen</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7451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YOU MUST GO TO COURT. Not going to court does not mean you will not be deported. </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Immigration bonds are generally never less than $1,500 and it depends on the person’s case. The average cost of a bond is $5,000</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Bond is reimbursed at then end of the case to the person who paid it</a:t>
            </a:r>
          </a:p>
          <a:p>
            <a:pPr marL="0" marR="0" lvl="0" indent="0" algn="l" rtl="0">
              <a:spcBef>
                <a:spcPts val="0"/>
              </a:spcBef>
              <a:spcAft>
                <a:spcPts val="0"/>
              </a:spcAft>
              <a:buClr>
                <a:schemeClr val="dk1"/>
              </a:buClr>
              <a:buSzPct val="25000"/>
              <a:buFont typeface="Calibri"/>
              <a:buNone/>
            </a:pPr>
            <a:endParaRPr sz="11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Additional Information:</a:t>
            </a:r>
          </a:p>
          <a:p>
            <a:pPr marL="0" marR="0" lvl="0" indent="0" algn="l" rtl="0">
              <a:spcBef>
                <a:spcPts val="0"/>
              </a:spcBef>
              <a:spcAft>
                <a:spcPts val="0"/>
              </a:spcAft>
              <a:buClr>
                <a:schemeClr val="dk1"/>
              </a:buClr>
              <a:buSzPct val="25000"/>
              <a:buFont typeface="Calibri"/>
              <a:buNone/>
            </a:pPr>
            <a:r>
              <a:rPr lang="en-US" sz="1100" b="0" i="0" u="none" strike="noStrike" cap="none">
                <a:solidFill>
                  <a:schemeClr val="dk1"/>
                </a:solidFill>
                <a:latin typeface="Calibri"/>
                <a:ea typeface="Calibri"/>
                <a:cs typeface="Calibri"/>
                <a:sym typeface="Calibri"/>
              </a:rPr>
              <a:t>There has been recent cases where a person who shows up to their supervision appointment is deported. That is why it’s important to have a lawyer go with you to your supervision appointment</a:t>
            </a: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69262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2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200" b="0" i="0" u="none" strike="noStrike" cap="none">
                <a:solidFill>
                  <a:schemeClr val="dk1"/>
                </a:solidFill>
                <a:latin typeface="Calibri"/>
                <a:ea typeface="Calibri"/>
                <a:cs typeface="Calibri"/>
                <a:sym typeface="Calibri"/>
              </a:rPr>
              <a:t>These are the main phrases you will need to know, in case you are arrested on the street or in your car, or if ICE comes to your home.</a:t>
            </a:r>
          </a:p>
          <a:p>
            <a:pPr marL="228600" marR="0" lvl="0" indent="-228600" algn="l" rtl="0">
              <a:spcBef>
                <a:spcPts val="0"/>
              </a:spcBef>
              <a:spcAft>
                <a:spcPts val="0"/>
              </a:spcAft>
              <a:buClr>
                <a:schemeClr val="dk1"/>
              </a:buClr>
              <a:buSzPct val="25000"/>
              <a:buFont typeface="Arial"/>
              <a:buAutoNum type="arabicPeriod"/>
            </a:pPr>
            <a:r>
              <a:rPr lang="en-US" sz="1200" b="0" i="0" u="none" strike="noStrike" cap="none">
                <a:solidFill>
                  <a:schemeClr val="dk1"/>
                </a:solidFill>
                <a:latin typeface="Calibri"/>
                <a:ea typeface="Calibri"/>
                <a:cs typeface="Calibri"/>
                <a:sym typeface="Calibri"/>
              </a:rPr>
              <a:t>Take the time to practice the vocabulary with the audience</a:t>
            </a:r>
          </a:p>
          <a:p>
            <a:pPr marL="228600" marR="0" lvl="0" indent="-228600" algn="l" rtl="0">
              <a:spcBef>
                <a:spcPts val="0"/>
              </a:spcBef>
              <a:spcAft>
                <a:spcPts val="0"/>
              </a:spcAft>
              <a:buClr>
                <a:schemeClr val="dk1"/>
              </a:buClr>
              <a:buSzPct val="25000"/>
              <a:buFont typeface="Arial"/>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200" b="1" i="0" u="none" strike="noStrike" cap="none">
                <a:solidFill>
                  <a:schemeClr val="dk1"/>
                </a:solidFill>
                <a:latin typeface="Calibri"/>
                <a:ea typeface="Calibri"/>
                <a:cs typeface="Calibri"/>
                <a:sym typeface="Calibri"/>
              </a:rPr>
              <a:t>Additional Information:</a:t>
            </a:r>
          </a:p>
          <a:p>
            <a:pPr marL="171450" marR="0" lvl="0" indent="-171450" algn="l" rtl="0">
              <a:spcBef>
                <a:spcPts val="0"/>
              </a:spcBef>
              <a:spcAft>
                <a:spcPts val="0"/>
              </a:spcAft>
              <a:buClr>
                <a:schemeClr val="dk1"/>
              </a:buClr>
              <a:buSzPct val="25000"/>
              <a:buFont typeface="Arial"/>
              <a:buChar char="•"/>
            </a:pPr>
            <a:r>
              <a:rPr lang="en-US" sz="1200" b="0" i="0" u="none" strike="noStrike" cap="none">
                <a:solidFill>
                  <a:schemeClr val="dk1"/>
                </a:solidFill>
                <a:latin typeface="Calibri"/>
                <a:ea typeface="Calibri"/>
                <a:cs typeface="Calibri"/>
                <a:sym typeface="Calibri"/>
              </a:rPr>
              <a:t>Establish how you will practice the basic vocabulary with the audience.</a:t>
            </a:r>
          </a:p>
          <a:p>
            <a:pPr marL="628650" marR="0" lvl="1" indent="-171450" algn="l" rtl="0">
              <a:spcBef>
                <a:spcPts val="0"/>
              </a:spcBef>
              <a:spcAft>
                <a:spcPts val="0"/>
              </a:spcAft>
              <a:buClr>
                <a:schemeClr val="dk1"/>
              </a:buClr>
              <a:buSzPct val="25000"/>
              <a:buFont typeface="Arial"/>
              <a:buChar char="•"/>
            </a:pPr>
            <a:r>
              <a:rPr lang="en-US" sz="1200" b="0" i="0" u="none" strike="noStrike" cap="none">
                <a:solidFill>
                  <a:schemeClr val="dk1"/>
                </a:solidFill>
                <a:latin typeface="Calibri"/>
                <a:ea typeface="Calibri"/>
                <a:cs typeface="Calibri"/>
                <a:sym typeface="Calibri"/>
              </a:rPr>
              <a:t>The presenter will say each line one by one </a:t>
            </a:r>
          </a:p>
          <a:p>
            <a:pPr marL="628650" marR="0" lvl="1" indent="-171450" algn="l" rtl="0">
              <a:spcBef>
                <a:spcPts val="0"/>
              </a:spcBef>
              <a:spcAft>
                <a:spcPts val="0"/>
              </a:spcAft>
              <a:buClr>
                <a:schemeClr val="dk1"/>
              </a:buClr>
              <a:buSzPct val="25000"/>
              <a:buFont typeface="Arial"/>
              <a:buChar char="•"/>
            </a:pPr>
            <a:r>
              <a:rPr lang="en-US" sz="1200" b="0" i="0" u="none" strike="noStrike" cap="none">
                <a:solidFill>
                  <a:schemeClr val="dk1"/>
                </a:solidFill>
                <a:latin typeface="Calibri"/>
                <a:ea typeface="Calibri"/>
                <a:cs typeface="Calibri"/>
                <a:sym typeface="Calibri"/>
              </a:rPr>
              <a:t>The audience will then repeat the sentence one by one </a:t>
            </a:r>
          </a:p>
          <a:p>
            <a:pPr marL="171450" marR="0" lvl="0" indent="-171450" algn="l" rtl="0">
              <a:spcBef>
                <a:spcPts val="0"/>
              </a:spcBef>
              <a:spcAft>
                <a:spcPts val="0"/>
              </a:spcAft>
              <a:buClr>
                <a:schemeClr val="dk1"/>
              </a:buClr>
              <a:buSzPct val="25000"/>
              <a:buFont typeface="Arial"/>
              <a:buChar char="•"/>
            </a:pPr>
            <a:r>
              <a:rPr lang="en-US" sz="1200" b="0" i="0" u="none" strike="noStrike" cap="none">
                <a:solidFill>
                  <a:schemeClr val="dk1"/>
                </a:solidFill>
                <a:latin typeface="Calibri"/>
                <a:ea typeface="Calibri"/>
                <a:cs typeface="Calibri"/>
                <a:sym typeface="Calibri"/>
              </a:rPr>
              <a:t>Tell the audience they can record and practice at home</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62402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Make sure your family is aware and knows of your emergency plan</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Prepare your documents in a safe place and make sure your emergency contact knows where to locate the documents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Use the Emergency Plan packet that will be given to you at the end of the presentation as a guidance when gathering your documents. </a:t>
            </a:r>
          </a:p>
          <a:p>
            <a:pPr marL="0" marR="0" lvl="0" indent="0" algn="l" rtl="0">
              <a:spcBef>
                <a:spcPts val="0"/>
              </a:spcBef>
              <a:spcAft>
                <a:spcPts val="0"/>
              </a:spcAft>
              <a:buClr>
                <a:schemeClr val="dk1"/>
              </a:buClr>
              <a:buSzPct val="25000"/>
              <a:buFont typeface="Calibri"/>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Additional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Inform your emergency contact person of your plan and make sure your children are also aware of it.</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Having a short term guardianship can be an option. The possibility of both parents being deported at the same time is unlikely</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Update your children's school and medical information so your emergency contact or trusted person can receive limited information regarding your children.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Your children do not loose any rights or U.S. status by receiving a double citizenship. They actually have more benefits by being a citizen of their parents country of origin. </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It’s important to obtain your children's U.S. passport asap because it becomes much more difficult if one parents is not present.</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You must apply for the U.S. passport with time as it may take weeks to receive it. You must complete form DS-82 that can be filled out and submitted at a Post Office. </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Examples of documents to gather in one place: Passports, Birth Certificates, Diplomas/ School records, medical records, ID’s, Marriage certificates, Custody documents, Bank Statements and any other documents you think are important or necessary for your family to be aware of.</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Arial"/>
                <a:ea typeface="Arial"/>
                <a:cs typeface="Arial"/>
                <a:sym typeface="Arial"/>
              </a:rPr>
              <a:t>Consider adding a trusted person to a joint account with you</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There are several ways to protect your money. Keeping cash at home is not a safe place and will make it difficult to access if you are detained or deported. </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8625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Calibri"/>
              <a:buNone/>
            </a:pPr>
            <a:r>
              <a:rPr lang="en-US" sz="1100" b="1" i="0" u="none" strike="noStrike" cap="none">
                <a:solidFill>
                  <a:schemeClr val="dk1"/>
                </a:solidFill>
                <a:latin typeface="Calibri"/>
                <a:ea typeface="Calibri"/>
                <a:cs typeface="Calibri"/>
                <a:sym typeface="Calibri"/>
              </a:rPr>
              <a:t>MAIN POINTS:</a:t>
            </a:r>
          </a:p>
          <a:p>
            <a:pPr marL="228600" marR="0" lvl="0" indent="-228600" algn="l" rtl="0">
              <a:spcBef>
                <a:spcPts val="0"/>
              </a:spcBef>
              <a:spcAft>
                <a:spcPts val="0"/>
              </a:spcAft>
              <a:buClr>
                <a:schemeClr val="dk1"/>
              </a:buClr>
              <a:buSzPct val="25000"/>
              <a:buFont typeface="Arial"/>
              <a:buAutoNum type="arabicPeriod"/>
            </a:pPr>
            <a:r>
              <a:rPr lang="en-US" sz="1100" b="0" i="0" u="none" strike="noStrike" cap="none">
                <a:solidFill>
                  <a:schemeClr val="dk1"/>
                </a:solidFill>
                <a:latin typeface="Calibri"/>
                <a:ea typeface="Calibri"/>
                <a:cs typeface="Calibri"/>
                <a:sym typeface="Calibri"/>
              </a:rPr>
              <a:t>It’s important to consult with an attorney for possible options of an immigration relief</a:t>
            </a:r>
          </a:p>
          <a:p>
            <a:pPr marL="228600" marR="0" lvl="0" indent="-228600" algn="l" rtl="0">
              <a:spcBef>
                <a:spcPts val="0"/>
              </a:spcBef>
              <a:spcAft>
                <a:spcPts val="0"/>
              </a:spcAft>
              <a:buClr>
                <a:schemeClr val="dk1"/>
              </a:buClr>
              <a:buSzPct val="25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Additional Information:</a:t>
            </a: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Cancellation of Removal- </a:t>
            </a:r>
            <a:r>
              <a:rPr lang="en-US" sz="1100" b="0" i="0" u="none" strike="noStrike" cap="none">
                <a:solidFill>
                  <a:schemeClr val="dk1"/>
                </a:solidFill>
                <a:latin typeface="Calibri"/>
                <a:ea typeface="Calibri"/>
                <a:cs typeface="Calibri"/>
                <a:sym typeface="Calibri"/>
              </a:rPr>
              <a:t>the change of an individual's immigration status while in the United States from nonimmigrant (temporary) to immigrant (permanent) if the individual was inspected and admitted into the United States and is able to meet all required qualifications for a green card (permanent residence) in a particular category. </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Each case is different which is why it’s important to consult with an attorney and find out your options.</a:t>
            </a:r>
          </a:p>
          <a:p>
            <a:pPr marL="171450" marR="0" lvl="0" indent="-171450" algn="l" rtl="0">
              <a:spcBef>
                <a:spcPts val="0"/>
              </a:spcBef>
              <a:spcAft>
                <a:spcPts val="0"/>
              </a:spcAft>
              <a:buClr>
                <a:schemeClr val="dk1"/>
              </a:buClr>
              <a:buSzPct val="25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DACA 2012- </a:t>
            </a:r>
            <a:r>
              <a:rPr lang="en-US" sz="1100" b="0" i="0" u="none" strike="noStrike" cap="none">
                <a:solidFill>
                  <a:schemeClr val="dk1"/>
                </a:solidFill>
                <a:latin typeface="Calibri"/>
                <a:ea typeface="Calibri"/>
                <a:cs typeface="Calibri"/>
                <a:sym typeface="Calibri"/>
              </a:rPr>
              <a:t>Certain people who came to the United States as children and meet several guidelines may request consideration of deferred action for a period of two years, subject to renewal. They are also eligible for work authorization. Deferred action does not provide lawful status.</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DACA can be removed at any moment</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Keep in mind, you are running the risk of submitting your application for the first time because immigration will now have your information</a:t>
            </a:r>
          </a:p>
          <a:p>
            <a:pPr marL="171450" marR="0" lvl="0" indent="-171450" algn="l" rtl="0">
              <a:spcBef>
                <a:spcPts val="0"/>
              </a:spcBef>
              <a:spcAft>
                <a:spcPts val="0"/>
              </a:spcAft>
              <a:buClr>
                <a:schemeClr val="dk1"/>
              </a:buClr>
              <a:buSzPct val="25000"/>
              <a:buFont typeface="Arial"/>
              <a:buChar char="•"/>
            </a:pPr>
            <a:r>
              <a:rPr lang="en-US" sz="1100" b="0" i="0" u="none" strike="noStrike" cap="none">
                <a:solidFill>
                  <a:schemeClr val="dk1"/>
                </a:solidFill>
                <a:latin typeface="Calibri"/>
                <a:ea typeface="Calibri"/>
                <a:cs typeface="Calibri"/>
                <a:sym typeface="Calibri"/>
              </a:rPr>
              <a:t>The risk of renewing your application is loosing your money in case DACA is removed</a:t>
            </a:r>
          </a:p>
          <a:p>
            <a:pPr marL="171450" marR="0" lvl="0" indent="-171450" algn="l" rtl="0">
              <a:spcBef>
                <a:spcPts val="0"/>
              </a:spcBef>
              <a:spcAft>
                <a:spcPts val="0"/>
              </a:spcAft>
              <a:buClr>
                <a:schemeClr val="dk1"/>
              </a:buClr>
              <a:buSzPct val="25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U-Visa- </a:t>
            </a:r>
            <a:r>
              <a:rPr lang="en-US" sz="1100" b="0" i="0" u="none" strike="noStrike" cap="none">
                <a:solidFill>
                  <a:schemeClr val="dk1"/>
                </a:solidFill>
                <a:latin typeface="Calibri"/>
                <a:ea typeface="Calibri"/>
                <a:cs typeface="Calibri"/>
                <a:sym typeface="Calibri"/>
              </a:rPr>
              <a:t>The U nonimmigrant status is set aside for victims of certain crimes who have suffered mental or physical abuse and are helpful to law enforcement or government officials in the investigation or prosecution of criminal activity.</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SzPct val="25000"/>
              <a:buNone/>
            </a:pPr>
            <a:r>
              <a:rPr lang="en-US" sz="1100" b="1" i="0" u="none" strike="noStrike" cap="none">
                <a:solidFill>
                  <a:schemeClr val="dk1"/>
                </a:solidFill>
                <a:latin typeface="Calibri"/>
                <a:ea typeface="Calibri"/>
                <a:cs typeface="Calibri"/>
                <a:sym typeface="Calibri"/>
              </a:rPr>
              <a:t>T Visa- </a:t>
            </a:r>
            <a:r>
              <a:rPr lang="en-US" sz="1100" b="0" i="0" u="none" strike="noStrike" cap="none">
                <a:solidFill>
                  <a:schemeClr val="dk1"/>
                </a:solidFill>
                <a:latin typeface="Calibri"/>
                <a:ea typeface="Calibri"/>
                <a:cs typeface="Calibri"/>
                <a:sym typeface="Calibri"/>
              </a:rPr>
              <a:t>Is a set aside for those who are or have been victims of human trafficking, protects victims of human trafficking and allows victims to remain in the United States to assist in an investigation or prosecution of human trafficking.</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Calibri"/>
                <a:ea typeface="Calibri"/>
                <a:cs typeface="Calibri"/>
                <a:sym typeface="Calibri"/>
              </a:rPr>
              <a:t>Modern-day slavery in which traffickers lure individuals with false promises of employment and a better life</a:t>
            </a:r>
          </a:p>
          <a:p>
            <a:pPr marL="171450" marR="0" lvl="0" indent="-171450" algn="l" rtl="0">
              <a:spcBef>
                <a:spcPts val="0"/>
              </a:spcBef>
              <a:spcAft>
                <a:spcPts val="0"/>
              </a:spcAft>
              <a:buClr>
                <a:schemeClr val="dk1"/>
              </a:buClr>
              <a:buSzPct val="100000"/>
              <a:buFont typeface="Arial"/>
              <a:buChar char="•"/>
            </a:pPr>
            <a:r>
              <a:rPr lang="en-US" sz="1100" b="0" i="0" u="none" strike="noStrike" cap="none">
                <a:solidFill>
                  <a:schemeClr val="dk1"/>
                </a:solidFill>
                <a:latin typeface="Calibri"/>
                <a:ea typeface="Calibri"/>
                <a:cs typeface="Calibri"/>
                <a:sym typeface="Calibri"/>
              </a:rPr>
              <a:t>Traffickers often take advantage of poor, unemployed individuals who lack access to social services</a:t>
            </a:r>
          </a:p>
          <a:p>
            <a:pPr marL="171450" marR="0" lvl="0" indent="-171450" algn="l" rtl="0">
              <a:spcBef>
                <a:spcPts val="0"/>
              </a:spcBef>
              <a:spcAft>
                <a:spcPts val="0"/>
              </a:spcAft>
              <a:buClr>
                <a:schemeClr val="dk1"/>
              </a:buClr>
              <a:buSzPct val="100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Family Based Visas- </a:t>
            </a:r>
            <a:r>
              <a:rPr lang="en-US" sz="1100" b="0" i="0" u="none" strike="noStrike" cap="none">
                <a:solidFill>
                  <a:schemeClr val="dk1"/>
                </a:solidFill>
                <a:latin typeface="Calibri"/>
                <a:ea typeface="Calibri"/>
                <a:cs typeface="Calibri"/>
                <a:sym typeface="Calibri"/>
              </a:rPr>
              <a:t>A U.S. citizen may petition for certain family members to receive either a Green Card, or visa based on your relationship – Spouse, Children, Parents, Siblings, Fiancé</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Arial"/>
              <a:buNone/>
            </a:pPr>
            <a:r>
              <a:rPr lang="en-US" sz="1100" b="1" i="0" u="none" strike="noStrike" cap="none">
                <a:solidFill>
                  <a:schemeClr val="dk1"/>
                </a:solidFill>
                <a:latin typeface="Calibri"/>
                <a:ea typeface="Calibri"/>
                <a:cs typeface="Calibri"/>
                <a:sym typeface="Calibri"/>
              </a:rPr>
              <a:t>VAWA- </a:t>
            </a:r>
            <a:r>
              <a:rPr lang="en-US" sz="1100" b="0" i="0" u="none" strike="noStrike" cap="none">
                <a:solidFill>
                  <a:schemeClr val="dk1"/>
                </a:solidFill>
                <a:latin typeface="Calibri"/>
                <a:ea typeface="Calibri"/>
                <a:cs typeface="Calibri"/>
                <a:sym typeface="Calibri"/>
              </a:rPr>
              <a:t>As a battered spouse, child or parent, you may file an immigrant visa petition under the Immigration and Nationality Act (INA), as amended by the Violence Against Women Act (VAWA) </a:t>
            </a: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
            </a:r>
            <a:br>
              <a:rPr lang="en-US" sz="1100" b="0" i="0" u="none" strike="noStrike" cap="none">
                <a:solidFill>
                  <a:schemeClr val="dk1"/>
                </a:solidFill>
                <a:latin typeface="Arial"/>
                <a:ea typeface="Arial"/>
                <a:cs typeface="Arial"/>
                <a:sym typeface="Arial"/>
              </a:rPr>
            </a:br>
            <a:r>
              <a:rPr lang="en-US" sz="1100" b="1" i="0" u="none" strike="noStrike" cap="none">
                <a:solidFill>
                  <a:schemeClr val="dk1"/>
                </a:solidFill>
                <a:latin typeface="Arial"/>
                <a:ea typeface="Arial"/>
                <a:cs typeface="Arial"/>
                <a:sym typeface="Arial"/>
              </a:rPr>
              <a:t>IT’S IMPORTNANT TO CONSULT WITH AN ATTORNEY REGARDING YOUR OPTIONS</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9516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37116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US" sz="1100" b="0" i="0" u="none" strike="noStrike" cap="none">
                <a:solidFill>
                  <a:schemeClr val="dk1"/>
                </a:solidFill>
                <a:latin typeface="Arial"/>
                <a:ea typeface="Arial"/>
                <a:cs typeface="Arial"/>
                <a:sym typeface="Arial"/>
              </a:rPr>
              <a:t>List resources available for Immigration, short term guardianship and Fraud. Include a phone number they can call for help in your area</a:t>
            </a: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57467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9987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rtl="0">
              <a:lnSpc>
                <a:spcPct val="115000"/>
              </a:lnSpc>
              <a:spcBef>
                <a:spcPts val="200"/>
              </a:spcBef>
              <a:spcAft>
                <a:spcPts val="1300"/>
              </a:spcAft>
              <a:buNone/>
            </a:pPr>
            <a:endParaRPr dirty="0"/>
          </a:p>
          <a:p>
            <a:pPr lvl="0">
              <a:spcBef>
                <a:spcPts val="0"/>
              </a:spcBef>
              <a:buNone/>
            </a:pPr>
            <a:endParaRPr dirty="0"/>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4365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76911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422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43327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344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lnSpc>
                <a:spcPct val="140000"/>
              </a:lnSpc>
              <a:spcBef>
                <a:spcPts val="0"/>
              </a:spcBef>
              <a:spcAft>
                <a:spcPts val="0"/>
              </a:spcAft>
              <a:buClr>
                <a:schemeClr val="dk1"/>
              </a:buClr>
              <a:buSzPct val="25000"/>
              <a:buFont typeface="Calibri"/>
              <a:buNone/>
            </a:pPr>
            <a:r>
              <a:rPr lang="en-US" sz="1100" b="1" i="0" u="none" strike="noStrike" cap="none">
                <a:solidFill>
                  <a:srgbClr val="000000"/>
                </a:solidFill>
                <a:latin typeface="Arial"/>
                <a:ea typeface="Arial"/>
                <a:cs typeface="Arial"/>
                <a:sym typeface="Arial"/>
              </a:rPr>
              <a:t>Main Points:</a:t>
            </a:r>
          </a:p>
          <a:p>
            <a:pPr marL="228600" marR="0" lvl="0" indent="-228600" algn="l" rtl="0">
              <a:lnSpc>
                <a:spcPct val="140000"/>
              </a:lnSpc>
              <a:spcBef>
                <a:spcPts val="0"/>
              </a:spcBef>
              <a:spcAft>
                <a:spcPts val="0"/>
              </a:spcAft>
              <a:buClr>
                <a:schemeClr val="dk1"/>
              </a:buClr>
              <a:buSzPct val="25000"/>
              <a:buFont typeface="Arial"/>
              <a:buAutoNum type="arabicPeriod"/>
            </a:pPr>
            <a:r>
              <a:rPr lang="en-US" sz="1100" b="0" i="0" u="none" strike="noStrike" cap="none">
                <a:solidFill>
                  <a:srgbClr val="000000"/>
                </a:solidFill>
                <a:latin typeface="Arial"/>
                <a:ea typeface="Arial"/>
                <a:cs typeface="Arial"/>
                <a:sym typeface="Arial"/>
              </a:rPr>
              <a:t>Everyone has these rights- these rights are constitutional</a:t>
            </a:r>
          </a:p>
          <a:p>
            <a:pPr marL="228600" marR="0" lvl="0" indent="-228600" algn="l" rtl="0">
              <a:lnSpc>
                <a:spcPct val="140000"/>
              </a:lnSpc>
              <a:spcBef>
                <a:spcPts val="0"/>
              </a:spcBef>
              <a:spcAft>
                <a:spcPts val="0"/>
              </a:spcAft>
              <a:buClr>
                <a:schemeClr val="dk1"/>
              </a:buClr>
              <a:buSzPct val="25000"/>
              <a:buFont typeface="Arial"/>
              <a:buAutoNum type="arabicPeriod"/>
            </a:pPr>
            <a:r>
              <a:rPr lang="en-US" sz="1100" b="0" i="0" u="none" strike="noStrike" cap="none">
                <a:solidFill>
                  <a:srgbClr val="000000"/>
                </a:solidFill>
                <a:latin typeface="Arial"/>
                <a:ea typeface="Arial"/>
                <a:cs typeface="Arial"/>
                <a:sym typeface="Arial"/>
              </a:rPr>
              <a:t>You must say “I wish to remain silent” </a:t>
            </a:r>
          </a:p>
          <a:p>
            <a:pPr marL="228600" marR="0" lvl="0" indent="-228600" algn="l" rtl="0">
              <a:lnSpc>
                <a:spcPct val="140000"/>
              </a:lnSpc>
              <a:spcBef>
                <a:spcPts val="0"/>
              </a:spcBef>
              <a:spcAft>
                <a:spcPts val="0"/>
              </a:spcAft>
              <a:buClr>
                <a:schemeClr val="dk1"/>
              </a:buClr>
              <a:buSzPct val="250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40000"/>
              </a:lnSpc>
              <a:spcBef>
                <a:spcPts val="0"/>
              </a:spcBef>
              <a:spcAft>
                <a:spcPts val="0"/>
              </a:spcAft>
              <a:buClr>
                <a:schemeClr val="dk1"/>
              </a:buClr>
              <a:buSzPct val="25000"/>
              <a:buFont typeface="Calibri"/>
              <a:buNone/>
            </a:pPr>
            <a:r>
              <a:rPr lang="en-US" sz="1100" b="1" i="0" u="none" strike="noStrike" cap="none">
                <a:solidFill>
                  <a:srgbClr val="000000"/>
                </a:solidFill>
                <a:latin typeface="Arial"/>
                <a:ea typeface="Arial"/>
                <a:cs typeface="Arial"/>
                <a:sym typeface="Arial"/>
              </a:rPr>
              <a:t>Additional information:</a:t>
            </a:r>
          </a:p>
          <a:p>
            <a:pPr marL="171450" marR="0" lvl="0" indent="-171450" algn="l" rtl="0">
              <a:lnSpc>
                <a:spcPct val="140000"/>
              </a:lnSpc>
              <a:spcBef>
                <a:spcPts val="0"/>
              </a:spcBef>
              <a:spcAft>
                <a:spcPts val="0"/>
              </a:spcAft>
              <a:buClr>
                <a:schemeClr val="dk1"/>
              </a:buClr>
              <a:buSzPct val="25000"/>
              <a:buFont typeface="Arial"/>
              <a:buChar char="•"/>
            </a:pPr>
            <a:r>
              <a:rPr lang="en-US" sz="1100" b="0" i="0" u="none" strike="noStrike" cap="none">
                <a:solidFill>
                  <a:srgbClr val="000000"/>
                </a:solidFill>
                <a:latin typeface="Arial"/>
                <a:ea typeface="Arial"/>
                <a:cs typeface="Arial"/>
                <a:sym typeface="Arial"/>
              </a:rPr>
              <a:t>Immigration agents can use tactics to intimidate and try to force someone to signing documents</a:t>
            </a:r>
          </a:p>
          <a:p>
            <a:pPr marL="171450" marR="0" lvl="0" indent="-171450" algn="l" rtl="0">
              <a:lnSpc>
                <a:spcPct val="140000"/>
              </a:lnSpc>
              <a:spcBef>
                <a:spcPts val="0"/>
              </a:spcBef>
              <a:spcAft>
                <a:spcPts val="0"/>
              </a:spcAft>
              <a:buClr>
                <a:schemeClr val="dk1"/>
              </a:buClr>
              <a:buSzPct val="25000"/>
              <a:buFont typeface="Arial"/>
              <a:buChar char="•"/>
            </a:pPr>
            <a:r>
              <a:rPr lang="en-US" sz="1100" b="0" i="0" u="none" strike="noStrike" cap="none">
                <a:solidFill>
                  <a:srgbClr val="000000"/>
                </a:solidFill>
                <a:latin typeface="Arial"/>
                <a:ea typeface="Arial"/>
                <a:cs typeface="Arial"/>
                <a:sym typeface="Arial"/>
              </a:rPr>
              <a:t>It’s important to not sign anything even if it’s in your native language. The documents may have legal repercussions and it’s important to understand those repercussions before you sign anything. </a:t>
            </a: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7685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marL="0" marR="0" lvl="0" indent="0" algn="l" rtl="0">
              <a:spcBef>
                <a:spcPts val="0"/>
              </a:spcBef>
              <a:spcAft>
                <a:spcPts val="0"/>
              </a:spcAft>
              <a:buClr>
                <a:schemeClr val="dk1"/>
              </a:buClr>
              <a:buSzPct val="25000"/>
              <a:buFont typeface="Times New Roman"/>
              <a:buNone/>
            </a:pPr>
            <a:r>
              <a:rPr lang="en-US" sz="1100" b="1" i="0" u="none" strike="noStrike" cap="none">
                <a:solidFill>
                  <a:schemeClr val="dk1"/>
                </a:solidFill>
                <a:latin typeface="Arial"/>
                <a:ea typeface="Arial"/>
                <a:cs typeface="Arial"/>
                <a:sym typeface="Arial"/>
              </a:rPr>
              <a:t>Main Points:</a:t>
            </a:r>
          </a:p>
          <a:p>
            <a:pPr marL="228600" marR="0" lvl="0" indent="-228600" algn="l" rtl="0">
              <a:spcBef>
                <a:spcPts val="0"/>
              </a:spcBef>
              <a:spcAft>
                <a:spcPts val="0"/>
              </a:spcAft>
              <a:buClr>
                <a:schemeClr val="dk1"/>
              </a:buClr>
              <a:buSzPct val="25000"/>
              <a:buFont typeface="Times New Roman"/>
              <a:buAutoNum type="arabicPeriod"/>
            </a:pPr>
            <a:r>
              <a:rPr lang="en-US" sz="1100" b="0" i="0" u="none" strike="noStrike" cap="none">
                <a:solidFill>
                  <a:schemeClr val="dk1"/>
                </a:solidFill>
                <a:latin typeface="Arial"/>
                <a:ea typeface="Arial"/>
                <a:cs typeface="Arial"/>
                <a:sym typeface="Arial"/>
              </a:rPr>
              <a:t>Many times a deportations can begin after having had interactions/ problems with the police. That is why its important to avoid confrontations and know your rights</a:t>
            </a:r>
          </a:p>
          <a:p>
            <a:pPr marL="228600" marR="0" lvl="0" indent="-228600" algn="l" rtl="0">
              <a:spcBef>
                <a:spcPts val="0"/>
              </a:spcBef>
              <a:spcAft>
                <a:spcPts val="0"/>
              </a:spcAft>
              <a:buClr>
                <a:schemeClr val="dk1"/>
              </a:buClr>
              <a:buSzPct val="25000"/>
              <a:buFont typeface="Times New Roman"/>
              <a:buAutoNum type="arabicPeriod"/>
            </a:pPr>
            <a:r>
              <a:rPr lang="en-US" sz="1100" b="0" i="0" u="none" strike="noStrike" cap="none">
                <a:solidFill>
                  <a:schemeClr val="dk1"/>
                </a:solidFill>
                <a:latin typeface="Arial"/>
                <a:ea typeface="Arial"/>
                <a:cs typeface="Arial"/>
                <a:sym typeface="Arial"/>
              </a:rPr>
              <a:t>It’s risky to drive without a license and even more risky and dangerous if you’re driving under the influence.</a:t>
            </a:r>
          </a:p>
          <a:p>
            <a:pPr marL="228600" marR="0" lvl="0" indent="-228600" algn="l" rtl="0">
              <a:spcBef>
                <a:spcPts val="0"/>
              </a:spcBef>
              <a:spcAft>
                <a:spcPts val="0"/>
              </a:spcAft>
              <a:buClr>
                <a:schemeClr val="dk1"/>
              </a:buClr>
              <a:buSzPct val="25000"/>
              <a:buFont typeface="Times New Roman"/>
              <a:buAutoNum type="arabicPeriod"/>
            </a:pPr>
            <a:r>
              <a:rPr lang="en-US" sz="1100" b="0" i="0" u="none" strike="noStrike" cap="none">
                <a:solidFill>
                  <a:schemeClr val="dk1"/>
                </a:solidFill>
                <a:latin typeface="Arial"/>
                <a:ea typeface="Arial"/>
                <a:cs typeface="Arial"/>
                <a:sym typeface="Arial"/>
              </a:rPr>
              <a:t>It’s always important to ask “Am I free to go?” and walk away calmly.</a:t>
            </a: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975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122362"/>
            <a:ext cx="77724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p:nvPr/>
        </p:nvSpPr>
        <p:spPr>
          <a:xfrm>
            <a:off x="0" y="0"/>
            <a:ext cx="9144000" cy="785813"/>
          </a:xfrm>
          <a:prstGeom prst="rect">
            <a:avLst/>
          </a:prstGeom>
          <a:solidFill>
            <a:srgbClr val="002060"/>
          </a:soli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sp>
        <p:nvSpPr>
          <p:cNvPr id="14" name="Shape 14"/>
          <p:cNvSpPr txBox="1"/>
          <p:nvPr/>
        </p:nvSpPr>
        <p:spPr>
          <a:xfrm>
            <a:off x="0" y="6072187"/>
            <a:ext cx="9144000" cy="785813"/>
          </a:xfrm>
          <a:prstGeom prst="rect">
            <a:avLst/>
          </a:prstGeom>
          <a:solidFill>
            <a:srgbClr val="002060"/>
          </a:soli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sp>
        <p:nvSpPr>
          <p:cNvPr id="15" name="Shape 15"/>
          <p:cNvSpPr txBox="1"/>
          <p:nvPr/>
        </p:nvSpPr>
        <p:spPr>
          <a:xfrm>
            <a:off x="0" y="6045612"/>
            <a:ext cx="9144000" cy="369332"/>
          </a:xfrm>
          <a:prstGeom prst="rect">
            <a:avLst/>
          </a:prstGeom>
          <a:solidFill>
            <a:srgbClr val="FF0000"/>
          </a:soli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pic>
        <p:nvPicPr>
          <p:cNvPr id="16" name="Shape 16"/>
          <p:cNvPicPr preferRelativeResize="0"/>
          <p:nvPr/>
        </p:nvPicPr>
        <p:blipFill rotWithShape="1">
          <a:blip r:embed="rId2">
            <a:alphaModFix/>
          </a:blip>
          <a:srcRect/>
          <a:stretch/>
        </p:blipFill>
        <p:spPr>
          <a:xfrm>
            <a:off x="459041" y="4764389"/>
            <a:ext cx="1203323" cy="11779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628650" y="365126"/>
            <a:ext cx="7886700"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2" name="Shape 72"/>
          <p:cNvSpPr txBox="1">
            <a:spLocks noGrp="1"/>
          </p:cNvSpPr>
          <p:nvPr>
            <p:ph type="body" idx="1"/>
          </p:nvPr>
        </p:nvSpPr>
        <p:spPr>
          <a:xfrm rot="5400000">
            <a:off x="2396330" y="57942"/>
            <a:ext cx="4351338" cy="7886700"/>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4623592" y="2285206"/>
            <a:ext cx="5811838" cy="1971675"/>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8" name="Shape 78"/>
          <p:cNvSpPr txBox="1">
            <a:spLocks noGrp="1"/>
          </p:cNvSpPr>
          <p:nvPr>
            <p:ph type="body" idx="1"/>
          </p:nvPr>
        </p:nvSpPr>
        <p:spPr>
          <a:xfrm rot="5400000">
            <a:off x="623093" y="370680"/>
            <a:ext cx="5811838" cy="5800725"/>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81178" y="332360"/>
            <a:ext cx="7886700" cy="534476"/>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9" name="Shape 19"/>
          <p:cNvSpPr txBox="1">
            <a:spLocks noGrp="1"/>
          </p:cNvSpPr>
          <p:nvPr>
            <p:ph type="body" idx="1"/>
          </p:nvPr>
        </p:nvSpPr>
        <p:spPr>
          <a:xfrm>
            <a:off x="281178" y="1400554"/>
            <a:ext cx="78867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3" name="Shape 23"/>
          <p:cNvSpPr txBox="1"/>
          <p:nvPr/>
        </p:nvSpPr>
        <p:spPr>
          <a:xfrm>
            <a:off x="0" y="6072187"/>
            <a:ext cx="9144000" cy="785813"/>
          </a:xfrm>
          <a:prstGeom prst="rect">
            <a:avLst/>
          </a:prstGeom>
          <a:solidFill>
            <a:srgbClr val="002060"/>
          </a:soli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Calibri"/>
              <a:ea typeface="Calibri"/>
              <a:cs typeface="Calibri"/>
              <a:sym typeface="Calibri"/>
            </a:endParaRPr>
          </a:p>
        </p:txBody>
      </p:sp>
      <p:cxnSp>
        <p:nvCxnSpPr>
          <p:cNvPr id="24" name="Shape 24"/>
          <p:cNvCxnSpPr/>
          <p:nvPr/>
        </p:nvCxnSpPr>
        <p:spPr>
          <a:xfrm>
            <a:off x="0" y="1078991"/>
            <a:ext cx="7260334" cy="0"/>
          </a:xfrm>
          <a:prstGeom prst="straightConnector1">
            <a:avLst/>
          </a:prstGeom>
          <a:noFill/>
          <a:ln w="76200" cap="flat" cmpd="sng">
            <a:solidFill>
              <a:srgbClr val="FF0000"/>
            </a:solidFill>
            <a:prstDash val="solid"/>
            <a:miter lim="8000"/>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629841" y="365126"/>
            <a:ext cx="7886700"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7" name="Shape 27"/>
          <p:cNvSpPr txBox="1">
            <a:spLocks noGrp="1"/>
          </p:cNvSpPr>
          <p:nvPr>
            <p:ph type="body" idx="1"/>
          </p:nvPr>
        </p:nvSpPr>
        <p:spPr>
          <a:xfrm>
            <a:off x="629841" y="1681163"/>
            <a:ext cx="3868340"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2"/>
          </p:nvPr>
        </p:nvSpPr>
        <p:spPr>
          <a:xfrm>
            <a:off x="629841" y="2505075"/>
            <a:ext cx="3868340"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3"/>
          </p:nvPr>
        </p:nvSpPr>
        <p:spPr>
          <a:xfrm>
            <a:off x="4629150" y="1681163"/>
            <a:ext cx="3887389"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4"/>
          </p:nvPr>
        </p:nvSpPr>
        <p:spPr>
          <a:xfrm>
            <a:off x="4629150" y="2505075"/>
            <a:ext cx="3887389"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3887" y="1709739"/>
            <a:ext cx="7886700"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6" name="Shape 36"/>
          <p:cNvSpPr txBox="1">
            <a:spLocks noGrp="1"/>
          </p:cNvSpPr>
          <p:nvPr>
            <p:ph type="body" idx="1"/>
          </p:nvPr>
        </p:nvSpPr>
        <p:spPr>
          <a:xfrm>
            <a:off x="623887" y="4589464"/>
            <a:ext cx="7886700" cy="1500187"/>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28650" y="365126"/>
            <a:ext cx="7886700"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628650" y="1825625"/>
            <a:ext cx="38862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629150" y="1825625"/>
            <a:ext cx="38862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28650" y="365126"/>
            <a:ext cx="7886700"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9" name="Shape 49"/>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629841" y="457200"/>
            <a:ext cx="2949178" cy="1600198"/>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8" name="Shape 58"/>
          <p:cNvSpPr txBox="1">
            <a:spLocks noGrp="1"/>
          </p:cNvSpPr>
          <p:nvPr>
            <p:ph type="body" idx="1"/>
          </p:nvPr>
        </p:nvSpPr>
        <p:spPr>
          <a:xfrm>
            <a:off x="3887391" y="987425"/>
            <a:ext cx="4629150" cy="4873623"/>
          </a:xfrm>
          <a:prstGeom prst="rect">
            <a:avLst/>
          </a:prstGeom>
          <a:noFill/>
          <a:ln>
            <a:noFill/>
          </a:ln>
        </p:spPr>
        <p:txBody>
          <a:bodyPr wrap="square" lIns="91425" tIns="91425" rIns="91425" bIns="91425" anchor="t" anchorCtr="0"/>
          <a:lstStyle>
            <a:lvl1pPr marL="228600" marR="0" lvl="0" indent="177800" algn="l" rtl="0">
              <a:lnSpc>
                <a:spcPct val="90000"/>
              </a:lnSpc>
              <a:spcBef>
                <a:spcPts val="100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127000" algn="l" rtl="0">
              <a:lnSpc>
                <a:spcPct val="90000"/>
              </a:lnSpc>
              <a:spcBef>
                <a:spcPts val="5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2"/>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629841" y="457200"/>
            <a:ext cx="2949178" cy="1600198"/>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5" name="Shape 65"/>
          <p:cNvSpPr>
            <a:spLocks noGrp="1"/>
          </p:cNvSpPr>
          <p:nvPr>
            <p:ph type="pic" idx="2"/>
          </p:nvPr>
        </p:nvSpPr>
        <p:spPr>
          <a:xfrm>
            <a:off x="3887391" y="987425"/>
            <a:ext cx="4629150" cy="487362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1"/>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650" y="365126"/>
            <a:ext cx="7886700"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28650" y="6356351"/>
            <a:ext cx="20574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028950" y="6356351"/>
            <a:ext cx="3086098"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457950" y="6356351"/>
            <a:ext cx="2057400"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NUL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NUL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0" y="1515150"/>
            <a:ext cx="9052500" cy="2969100"/>
          </a:xfrm>
          <a:prstGeom prst="rect">
            <a:avLst/>
          </a:prstGeom>
          <a:noFill/>
          <a:ln>
            <a:noFill/>
          </a:ln>
        </p:spPr>
        <p:txBody>
          <a:bodyPr wrap="square"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Calibri"/>
              <a:buNone/>
            </a:pPr>
            <a:endParaRPr b="1"/>
          </a:p>
          <a:p>
            <a:pPr marL="0" marR="0" lvl="0" indent="0" algn="ctr" rtl="0">
              <a:lnSpc>
                <a:spcPct val="90000"/>
              </a:lnSpc>
              <a:spcBef>
                <a:spcPts val="0"/>
              </a:spcBef>
              <a:spcAft>
                <a:spcPts val="0"/>
              </a:spcAft>
              <a:buClr>
                <a:schemeClr val="dk1"/>
              </a:buClr>
              <a:buSzPct val="25000"/>
              <a:buFont typeface="Calibri"/>
              <a:buNone/>
            </a:pPr>
            <a:endParaRPr b="1"/>
          </a:p>
          <a:p>
            <a:pPr marL="0" marR="0" lvl="0" indent="0" algn="ctr" rtl="0">
              <a:lnSpc>
                <a:spcPct val="90000"/>
              </a:lnSpc>
              <a:spcBef>
                <a:spcPts val="0"/>
              </a:spcBef>
              <a:spcAft>
                <a:spcPts val="0"/>
              </a:spcAft>
              <a:buClr>
                <a:schemeClr val="dk1"/>
              </a:buClr>
              <a:buSzPct val="25000"/>
              <a:buFont typeface="Calibri"/>
              <a:buNone/>
            </a:pPr>
            <a:endParaRPr b="1"/>
          </a:p>
          <a:p>
            <a:pPr marL="0" marR="0" lvl="0" indent="0" algn="ctr" rtl="0">
              <a:lnSpc>
                <a:spcPct val="90000"/>
              </a:lnSpc>
              <a:spcBef>
                <a:spcPts val="0"/>
              </a:spcBef>
              <a:spcAft>
                <a:spcPts val="0"/>
              </a:spcAft>
              <a:buClr>
                <a:schemeClr val="dk1"/>
              </a:buClr>
              <a:buSzPct val="25000"/>
              <a:buFont typeface="Calibri"/>
              <a:buNone/>
            </a:pPr>
            <a:r>
              <a:rPr lang="en-US" b="1"/>
              <a:t>DACA Update + </a:t>
            </a:r>
          </a:p>
          <a:p>
            <a:pPr marL="0" marR="0" lvl="0" indent="0" algn="ctr" rtl="0">
              <a:lnSpc>
                <a:spcPct val="90000"/>
              </a:lnSpc>
              <a:spcBef>
                <a:spcPts val="0"/>
              </a:spcBef>
              <a:spcAft>
                <a:spcPts val="0"/>
              </a:spcAft>
              <a:buClr>
                <a:schemeClr val="dk1"/>
              </a:buClr>
              <a:buSzPct val="25000"/>
              <a:buFont typeface="Calibri"/>
              <a:buNone/>
            </a:pPr>
            <a:r>
              <a:rPr lang="en-US" sz="6000" b="1" i="0" u="none" strike="noStrike" cap="none">
                <a:solidFill>
                  <a:schemeClr val="dk1"/>
                </a:solidFill>
                <a:latin typeface="Calibri"/>
                <a:ea typeface="Calibri"/>
                <a:cs typeface="Calibri"/>
                <a:sym typeface="Calibri"/>
              </a:rPr>
              <a:t>Know &amp; </a:t>
            </a:r>
            <a:br>
              <a:rPr lang="en-US" sz="6000" b="1" i="0" u="none" strike="noStrike" cap="none">
                <a:solidFill>
                  <a:schemeClr val="dk1"/>
                </a:solidFill>
                <a:latin typeface="Calibri"/>
                <a:ea typeface="Calibri"/>
                <a:cs typeface="Calibri"/>
                <a:sym typeface="Calibri"/>
              </a:rPr>
            </a:br>
            <a:r>
              <a:rPr lang="en-US" sz="6000" b="1" i="0" u="none" strike="noStrike" cap="none">
                <a:solidFill>
                  <a:schemeClr val="dk1"/>
                </a:solidFill>
                <a:latin typeface="Calibri"/>
                <a:ea typeface="Calibri"/>
                <a:cs typeface="Calibri"/>
                <a:sym typeface="Calibri"/>
              </a:rPr>
              <a:t>Exercise Your Rights!</a:t>
            </a:r>
          </a:p>
        </p:txBody>
      </p:sp>
      <p:sp>
        <p:nvSpPr>
          <p:cNvPr id="87" name="Shape 87"/>
          <p:cNvSpPr txBox="1">
            <a:spLocks noGrp="1"/>
          </p:cNvSpPr>
          <p:nvPr>
            <p:ph type="subTitle" idx="4294967295"/>
          </p:nvPr>
        </p:nvSpPr>
        <p:spPr>
          <a:xfrm>
            <a:off x="2289869" y="5643795"/>
            <a:ext cx="6869429" cy="428393"/>
          </a:xfrm>
          <a:prstGeom prst="rect">
            <a:avLst/>
          </a:prstGeom>
          <a:noFill/>
          <a:ln>
            <a:noFill/>
          </a:ln>
        </p:spPr>
        <p:txBody>
          <a:bodyPr wrap="square" lIns="91425" tIns="45700" rIns="91425" bIns="45700" anchor="t" anchorCtr="0">
            <a:noAutofit/>
          </a:bodyPr>
          <a:lstStyle/>
          <a:p>
            <a:pPr marL="0" indent="0">
              <a:lnSpc>
                <a:spcPct val="70000"/>
              </a:lnSpc>
              <a:spcBef>
                <a:spcPts val="0"/>
              </a:spcBef>
              <a:buSzPct val="25000"/>
              <a:buNone/>
            </a:pPr>
            <a:r>
              <a:rPr lang="en-US" sz="1100" b="0" i="1" u="none" strike="noStrike" cap="none" dirty="0" smtClean="0">
                <a:solidFill>
                  <a:schemeClr val="dk1"/>
                </a:solidFill>
                <a:sym typeface="Calibri"/>
              </a:rPr>
              <a:t>Sources: </a:t>
            </a:r>
            <a:r>
              <a:rPr lang="en-US" sz="1100" dirty="0"/>
              <a:t>National Immigration Law Center &amp; The Resurrection </a:t>
            </a:r>
            <a:r>
              <a:rPr lang="en-US" sz="1100" dirty="0" smtClean="0"/>
              <a:t>Project</a:t>
            </a:r>
            <a:endParaRPr lang="en-US" sz="1100" i="1" dirty="0"/>
          </a:p>
          <a:p>
            <a:pPr marL="0" marR="0" lvl="0" indent="0" algn="l" rtl="0">
              <a:lnSpc>
                <a:spcPct val="70000"/>
              </a:lnSpc>
              <a:spcBef>
                <a:spcPts val="0"/>
              </a:spcBef>
              <a:spcAft>
                <a:spcPts val="0"/>
              </a:spcAft>
              <a:buClr>
                <a:schemeClr val="dk1"/>
              </a:buClr>
              <a:buSzPct val="25000"/>
              <a:buFont typeface="Arial"/>
              <a:buNone/>
            </a:pPr>
            <a:endParaRPr lang="en-US" sz="1120" b="0" i="1" u="none" strike="noStrike" cap="none" dirty="0">
              <a:solidFill>
                <a:schemeClr val="dk1"/>
              </a:solidFill>
              <a:latin typeface="Calibri"/>
              <a:ea typeface="Calibri"/>
              <a:cs typeface="Calibri"/>
              <a:sym typeface="Calibri"/>
            </a:endParaRPr>
          </a:p>
        </p:txBody>
      </p:sp>
      <p:sp>
        <p:nvSpPr>
          <p:cNvPr id="88" name="Shape 88"/>
          <p:cNvSpPr txBox="1"/>
          <p:nvPr/>
        </p:nvSpPr>
        <p:spPr>
          <a:xfrm>
            <a:off x="2694825" y="4750500"/>
            <a:ext cx="4750500" cy="535500"/>
          </a:xfrm>
          <a:prstGeom prst="rect">
            <a:avLst/>
          </a:prstGeom>
          <a:noFill/>
          <a:ln>
            <a:noFill/>
          </a:ln>
        </p:spPr>
        <p:txBody>
          <a:bodyPr wrap="square" lIns="91425" tIns="91425" rIns="91425" bIns="91425" anchor="t" anchorCtr="0">
            <a:noAutofit/>
          </a:bodyPr>
          <a:lstStyle/>
          <a:p>
            <a:pPr lvl="0">
              <a:spcBef>
                <a:spcPts val="0"/>
              </a:spcBef>
              <a:buNone/>
            </a:pPr>
            <a:r>
              <a:rPr lang="en-US" dirty="0"/>
              <a:t>Updated: </a:t>
            </a:r>
            <a:r>
              <a:rPr lang="en-US" dirty="0" smtClean="0"/>
              <a:t>January 16,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53175" y="66450"/>
            <a:ext cx="8692200" cy="930300"/>
          </a:xfrm>
          <a:prstGeom prst="rect">
            <a:avLst/>
          </a:prstGeom>
        </p:spPr>
        <p:txBody>
          <a:bodyPr wrap="square" lIns="91425" tIns="91425" rIns="91425" bIns="91425" anchor="ctr" anchorCtr="0">
            <a:noAutofit/>
          </a:bodyPr>
          <a:lstStyle/>
          <a:p>
            <a:pPr lvl="0" rtl="0">
              <a:spcBef>
                <a:spcPts val="0"/>
              </a:spcBef>
              <a:buNone/>
            </a:pPr>
            <a:r>
              <a:rPr lang="en-US" b="1"/>
              <a:t>KNOW YOUR RIGHTS</a:t>
            </a:r>
          </a:p>
        </p:txBody>
      </p:sp>
      <p:sp>
        <p:nvSpPr>
          <p:cNvPr id="148" name="Shape 148"/>
          <p:cNvSpPr txBox="1">
            <a:spLocks noGrp="1"/>
          </p:cNvSpPr>
          <p:nvPr>
            <p:ph type="body" idx="1"/>
          </p:nvPr>
        </p:nvSpPr>
        <p:spPr>
          <a:xfrm>
            <a:off x="53175" y="1209450"/>
            <a:ext cx="8997900" cy="4542300"/>
          </a:xfrm>
          <a:prstGeom prst="rect">
            <a:avLst/>
          </a:prstGeom>
        </p:spPr>
        <p:txBody>
          <a:bodyPr wrap="square" lIns="91425" tIns="91425" rIns="91425" bIns="91425" anchor="t" anchorCtr="0">
            <a:noAutofit/>
          </a:bodyPr>
          <a:lstStyle/>
          <a:p>
            <a:pPr marL="457200" lvl="0" indent="-228600" rtl="0">
              <a:lnSpc>
                <a:spcPct val="100000"/>
              </a:lnSpc>
              <a:spcBef>
                <a:spcPts val="0"/>
              </a:spcBef>
            </a:pPr>
            <a:r>
              <a:rPr lang="en-US" sz="3000" dirty="0"/>
              <a:t>It is VERY important that all DACA recipients, their parents &amp; community members without DACA know your rights and how to exercise them </a:t>
            </a:r>
            <a:endParaRPr lang="en-US" sz="3000" dirty="0" smtClean="0"/>
          </a:p>
          <a:p>
            <a:pPr lvl="0" indent="0" rtl="0">
              <a:lnSpc>
                <a:spcPct val="100000"/>
              </a:lnSpc>
              <a:spcBef>
                <a:spcPts val="0"/>
              </a:spcBef>
              <a:buNone/>
            </a:pPr>
            <a:endParaRPr lang="en-US" sz="1500" dirty="0"/>
          </a:p>
          <a:p>
            <a:pPr marL="457200" lvl="0" indent="-228600" rtl="0">
              <a:lnSpc>
                <a:spcPct val="100000"/>
              </a:lnSpc>
              <a:spcBef>
                <a:spcPts val="0"/>
              </a:spcBef>
            </a:pPr>
            <a:r>
              <a:rPr lang="en-US" sz="3000" dirty="0"/>
              <a:t>All decisions on DACA applications and renewals are at the discretion of USCIS on a “case by case” </a:t>
            </a:r>
            <a:r>
              <a:rPr lang="en-US" sz="3000" dirty="0" smtClean="0"/>
              <a:t>basis</a:t>
            </a:r>
          </a:p>
          <a:p>
            <a:pPr lvl="0" indent="0" rtl="0">
              <a:lnSpc>
                <a:spcPct val="100000"/>
              </a:lnSpc>
              <a:spcBef>
                <a:spcPts val="0"/>
              </a:spcBef>
              <a:buNone/>
            </a:pPr>
            <a:endParaRPr lang="en-US" sz="1500" dirty="0"/>
          </a:p>
          <a:p>
            <a:pPr marL="457200" lvl="0" indent="-228600" rtl="0">
              <a:lnSpc>
                <a:spcPct val="100000"/>
              </a:lnSpc>
              <a:spcBef>
                <a:spcPts val="0"/>
              </a:spcBef>
            </a:pPr>
            <a:r>
              <a:rPr lang="en-US" sz="3000" dirty="0"/>
              <a:t>All must stay vigilant in protecting yourselves through knowing your rights</a:t>
            </a:r>
          </a:p>
          <a:p>
            <a:pPr marL="0" lvl="0" indent="0">
              <a:spcBef>
                <a:spcPts val="0"/>
              </a:spcBef>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102868" y="125730"/>
            <a:ext cx="9041100" cy="741000"/>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800" b="1" i="0" u="none" strike="noStrike" cap="none">
                <a:solidFill>
                  <a:schemeClr val="dk1"/>
                </a:solidFill>
                <a:latin typeface="Calibri"/>
                <a:ea typeface="Calibri"/>
                <a:cs typeface="Calibri"/>
                <a:sym typeface="Calibri"/>
              </a:rPr>
              <a:t>You Have the Right to:</a:t>
            </a:r>
          </a:p>
        </p:txBody>
      </p:sp>
      <p:sp>
        <p:nvSpPr>
          <p:cNvPr id="154" name="Shape 154"/>
          <p:cNvSpPr txBox="1">
            <a:spLocks noGrp="1"/>
          </p:cNvSpPr>
          <p:nvPr>
            <p:ph type="body" idx="1"/>
          </p:nvPr>
        </p:nvSpPr>
        <p:spPr>
          <a:xfrm>
            <a:off x="102868" y="1259174"/>
            <a:ext cx="8789700" cy="4752000"/>
          </a:xfrm>
          <a:prstGeom prst="rect">
            <a:avLst/>
          </a:prstGeom>
          <a:noFill/>
          <a:ln>
            <a:noFill/>
          </a:ln>
        </p:spPr>
        <p:txBody>
          <a:bodyPr wrap="square" lIns="91425" tIns="45700" rIns="91425" bIns="45700" anchor="t" anchorCtr="0">
            <a:noAutofit/>
          </a:bodyPr>
          <a:lstStyle/>
          <a:p>
            <a:pPr marL="177800" marR="0" lvl="0" indent="0" algn="l" rtl="0">
              <a:lnSpc>
                <a:spcPct val="90000"/>
              </a:lnSpc>
              <a:spcBef>
                <a:spcPts val="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REMAIN SILENT</a:t>
            </a:r>
          </a:p>
          <a:p>
            <a:pPr marL="342900" marR="0" lvl="0" indent="-330200" algn="l" rtl="0">
              <a:lnSpc>
                <a:spcPct val="90000"/>
              </a:lnSpc>
              <a:spcBef>
                <a:spcPts val="1000"/>
              </a:spcBef>
              <a:spcAft>
                <a:spcPts val="0"/>
              </a:spcAft>
              <a:buClr>
                <a:schemeClr val="dk1"/>
              </a:buClr>
              <a:buSzPct val="116666"/>
              <a:buFont typeface="Arial"/>
              <a:buChar char="•"/>
            </a:pPr>
            <a:r>
              <a:rPr lang="en-US" sz="2800" b="0" i="0" u="none" strike="noStrike" cap="none">
                <a:solidFill>
                  <a:schemeClr val="dk1"/>
                </a:solidFill>
                <a:latin typeface="Calibri"/>
                <a:ea typeface="Calibri"/>
                <a:cs typeface="Calibri"/>
                <a:sym typeface="Calibri"/>
              </a:rPr>
              <a:t>DO NOT LIE</a:t>
            </a:r>
          </a:p>
          <a:p>
            <a:pPr marL="177800" marR="0" lvl="0" indent="0" algn="l" rtl="0">
              <a:lnSpc>
                <a:spcPct val="90000"/>
              </a:lnSpc>
              <a:spcBef>
                <a:spcPts val="100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SPEAK WITH AND BE REPRESENTED BY AN ATTORNEY</a:t>
            </a:r>
          </a:p>
          <a:p>
            <a:pPr marL="403225" marR="0" lvl="0" indent="-339725"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 Immigration, an attorney is at our own expense</a:t>
            </a:r>
          </a:p>
          <a:p>
            <a:pPr marL="177800" marR="0" lvl="0" indent="0" algn="l" rtl="0">
              <a:lnSpc>
                <a:spcPct val="90000"/>
              </a:lnSpc>
              <a:spcBef>
                <a:spcPts val="100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NOT SIGN ANYTHING</a:t>
            </a:r>
          </a:p>
          <a:p>
            <a:pPr marL="177800" marR="0" lvl="0" indent="0" algn="l" rtl="0">
              <a:lnSpc>
                <a:spcPct val="90000"/>
              </a:lnSpc>
              <a:spcBef>
                <a:spcPts val="100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NOT PERMIT AN ENTRY</a:t>
            </a:r>
          </a:p>
          <a:p>
            <a:pPr marL="461962" marR="0" lvl="0" indent="-334962"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It is NOT necessary to open the door unless ICE or the Police have a </a:t>
            </a:r>
            <a:r>
              <a:rPr lang="en-US" sz="2800" b="1" i="0" u="sng" strike="noStrike" cap="none">
                <a:solidFill>
                  <a:schemeClr val="dk1"/>
                </a:solidFill>
                <a:latin typeface="Calibri"/>
                <a:ea typeface="Calibri"/>
                <a:cs typeface="Calibri"/>
                <a:sym typeface="Calibri"/>
              </a:rPr>
              <a:t>signed Judicial Warrant </a:t>
            </a:r>
          </a:p>
          <a:p>
            <a:pPr marL="177800" marR="0" lvl="0" indent="0" algn="ctr" rtl="0">
              <a:lnSpc>
                <a:spcPct val="90000"/>
              </a:lnSpc>
              <a:spcBef>
                <a:spcPts val="1000"/>
              </a:spcBef>
              <a:spcAft>
                <a:spcPts val="0"/>
              </a:spcAft>
              <a:buClr>
                <a:schemeClr val="dk1"/>
              </a:buClr>
              <a:buSzPct val="25000"/>
              <a:buFont typeface="Arial"/>
              <a:buNone/>
            </a:pPr>
            <a:r>
              <a:rPr lang="en-US" sz="2800" b="0" i="0" u="none" strike="noStrike" cap="none">
                <a:solidFill>
                  <a:srgbClr val="FF0000"/>
                </a:solidFill>
                <a:latin typeface="Calibri"/>
                <a:ea typeface="Calibri"/>
                <a:cs typeface="Calibri"/>
                <a:sym typeface="Calibri"/>
              </a:rPr>
              <a:t>I wish to remain silent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160018" y="160018"/>
            <a:ext cx="8823959" cy="706817"/>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1" i="0" u="none" strike="noStrike" cap="none">
                <a:solidFill>
                  <a:schemeClr val="dk1"/>
                </a:solidFill>
                <a:latin typeface="Calibri"/>
                <a:ea typeface="Calibri"/>
                <a:cs typeface="Calibri"/>
                <a:sym typeface="Calibri"/>
              </a:rPr>
              <a:t>Know Your Rights With the Police</a:t>
            </a:r>
          </a:p>
        </p:txBody>
      </p:sp>
      <p:sp>
        <p:nvSpPr>
          <p:cNvPr id="160" name="Shape 160"/>
          <p:cNvSpPr txBox="1">
            <a:spLocks noGrp="1"/>
          </p:cNvSpPr>
          <p:nvPr>
            <p:ph type="body" idx="1"/>
          </p:nvPr>
        </p:nvSpPr>
        <p:spPr>
          <a:xfrm>
            <a:off x="0" y="1289154"/>
            <a:ext cx="8983978" cy="4700165"/>
          </a:xfrm>
          <a:prstGeom prst="rect">
            <a:avLst/>
          </a:prstGeom>
          <a:noFill/>
          <a:ln>
            <a:noFill/>
          </a:ln>
        </p:spPr>
        <p:txBody>
          <a:bodyPr wrap="square" lIns="91425" tIns="45700" rIns="91425" bIns="45700" anchor="t" anchorCtr="0">
            <a:noAutofit/>
          </a:bodyPr>
          <a:lstStyle/>
          <a:p>
            <a:pPr marL="88900" marR="0" lvl="0" indent="0" algn="l" rtl="0">
              <a:lnSpc>
                <a:spcPct val="100000"/>
              </a:lnSpc>
              <a:spcBef>
                <a:spcPts val="0"/>
              </a:spcBef>
              <a:spcAft>
                <a:spcPts val="0"/>
              </a:spcAft>
              <a:buClr>
                <a:schemeClr val="dk1"/>
              </a:buClr>
              <a:buSzPct val="25000"/>
              <a:buFont typeface="Arial"/>
              <a:buNone/>
            </a:pPr>
            <a:r>
              <a:rPr lang="en-US" sz="2400" b="1" i="0" u="none" strike="noStrike" cap="none" dirty="0">
                <a:solidFill>
                  <a:srgbClr val="000000"/>
                </a:solidFill>
                <a:latin typeface="Calibri"/>
                <a:ea typeface="Calibri"/>
                <a:cs typeface="Calibri"/>
                <a:sym typeface="Calibri"/>
              </a:rPr>
              <a:t>If you are </a:t>
            </a:r>
            <a:r>
              <a:rPr lang="en-US" sz="2400" b="1" dirty="0">
                <a:solidFill>
                  <a:srgbClr val="000000"/>
                </a:solidFill>
              </a:rPr>
              <a:t>s</a:t>
            </a:r>
            <a:r>
              <a:rPr lang="en-US" sz="2400" b="1" i="0" u="none" strike="noStrike" cap="none" dirty="0">
                <a:solidFill>
                  <a:srgbClr val="000000"/>
                </a:solidFill>
                <a:latin typeface="Calibri"/>
                <a:ea typeface="Calibri"/>
                <a:cs typeface="Calibri"/>
                <a:sym typeface="Calibri"/>
              </a:rPr>
              <a:t>topped on the </a:t>
            </a:r>
            <a:r>
              <a:rPr lang="en-US" sz="2400" b="1" dirty="0">
                <a:solidFill>
                  <a:srgbClr val="000000"/>
                </a:solidFill>
              </a:rPr>
              <a:t>s</a:t>
            </a:r>
            <a:r>
              <a:rPr lang="en-US" sz="2400" b="1" i="0" u="none" strike="noStrike" cap="none" dirty="0">
                <a:solidFill>
                  <a:srgbClr val="000000"/>
                </a:solidFill>
                <a:latin typeface="Calibri"/>
                <a:ea typeface="Calibri"/>
                <a:cs typeface="Calibri"/>
                <a:sym typeface="Calibri"/>
              </a:rPr>
              <a:t>treet:</a:t>
            </a:r>
          </a:p>
          <a:p>
            <a:pPr marL="457200" marR="0" lvl="0" indent="-368300" algn="l" rtl="0">
              <a:lnSpc>
                <a:spcPct val="100000"/>
              </a:lnSpc>
              <a:spcBef>
                <a:spcPts val="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Tell the officer you do not want to speak</a:t>
            </a:r>
          </a:p>
          <a:p>
            <a:pPr marL="457200" marR="0" lvl="0" indent="-368300" algn="l" rtl="0">
              <a:lnSpc>
                <a:spcPct val="100000"/>
              </a:lnSpc>
              <a:spcBef>
                <a:spcPts val="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Ask if you are free to go and walk away calmly</a:t>
            </a:r>
          </a:p>
          <a:p>
            <a:pPr marL="457200" marR="0" lvl="0" indent="-368300" algn="l" rtl="0">
              <a:lnSpc>
                <a:spcPct val="100000"/>
              </a:lnSpc>
              <a:spcBef>
                <a:spcPts val="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You are not obligated to respond to any questions</a:t>
            </a:r>
          </a:p>
          <a:p>
            <a:pPr marL="88900" marR="0" lvl="0" indent="0" algn="l" rtl="0">
              <a:lnSpc>
                <a:spcPct val="100000"/>
              </a:lnSpc>
              <a:spcBef>
                <a:spcPts val="0"/>
              </a:spcBef>
              <a:spcAft>
                <a:spcPts val="0"/>
              </a:spcAft>
              <a:buClr>
                <a:schemeClr val="dk1"/>
              </a:buClr>
              <a:buSzPct val="25000"/>
              <a:buFont typeface="Arial"/>
              <a:buNone/>
            </a:pPr>
            <a:endParaRPr sz="1400" b="0" i="0" u="none" strike="noStrike" cap="none" dirty="0">
              <a:solidFill>
                <a:schemeClr val="dk1"/>
              </a:solidFill>
              <a:latin typeface="Calibri"/>
              <a:ea typeface="Calibri"/>
              <a:cs typeface="Calibri"/>
              <a:sym typeface="Calibri"/>
            </a:endParaRPr>
          </a:p>
          <a:p>
            <a:pPr marL="88900" marR="0" lvl="0" indent="0" algn="l" rtl="0">
              <a:lnSpc>
                <a:spcPct val="100000"/>
              </a:lnSpc>
              <a:spcBef>
                <a:spcPts val="0"/>
              </a:spcBef>
              <a:spcAft>
                <a:spcPts val="0"/>
              </a:spcAft>
              <a:buClr>
                <a:schemeClr val="dk1"/>
              </a:buClr>
              <a:buSzPct val="25000"/>
              <a:buFont typeface="Arial"/>
              <a:buNone/>
            </a:pPr>
            <a:r>
              <a:rPr lang="en-US" sz="2400" b="1" i="0" u="none" strike="noStrike" cap="none" dirty="0">
                <a:solidFill>
                  <a:srgbClr val="000000"/>
                </a:solidFill>
                <a:latin typeface="Calibri"/>
                <a:ea typeface="Calibri"/>
                <a:cs typeface="Calibri"/>
                <a:sym typeface="Calibri"/>
              </a:rPr>
              <a:t>If you are </a:t>
            </a:r>
            <a:r>
              <a:rPr lang="en-US" sz="2400" b="1" dirty="0">
                <a:solidFill>
                  <a:srgbClr val="000000"/>
                </a:solidFill>
              </a:rPr>
              <a:t>s</a:t>
            </a:r>
            <a:r>
              <a:rPr lang="en-US" sz="2400" b="1" i="0" u="none" strike="noStrike" cap="none" dirty="0">
                <a:solidFill>
                  <a:srgbClr val="000000"/>
                </a:solidFill>
                <a:latin typeface="Calibri"/>
                <a:ea typeface="Calibri"/>
                <a:cs typeface="Calibri"/>
                <a:sym typeface="Calibri"/>
              </a:rPr>
              <a:t>topped in your </a:t>
            </a:r>
            <a:r>
              <a:rPr lang="en-US" sz="2400" b="1" dirty="0">
                <a:solidFill>
                  <a:srgbClr val="000000"/>
                </a:solidFill>
              </a:rPr>
              <a:t>v</a:t>
            </a:r>
            <a:r>
              <a:rPr lang="en-US" sz="2400" b="1" i="0" u="none" strike="noStrike" cap="none" dirty="0">
                <a:solidFill>
                  <a:srgbClr val="000000"/>
                </a:solidFill>
                <a:latin typeface="Calibri"/>
                <a:ea typeface="Calibri"/>
                <a:cs typeface="Calibri"/>
                <a:sym typeface="Calibri"/>
              </a:rPr>
              <a:t>ehicle:</a:t>
            </a:r>
          </a:p>
          <a:p>
            <a:pPr marL="457200" marR="0" lvl="0" indent="-368300" algn="l" rtl="0">
              <a:lnSpc>
                <a:spcPct val="100000"/>
              </a:lnSpc>
              <a:spcBef>
                <a:spcPts val="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If you are the driver, you will be asked to provide driver’s license, </a:t>
            </a:r>
            <a:r>
              <a:rPr lang="en-US" sz="2400" dirty="0">
                <a:solidFill>
                  <a:srgbClr val="000000"/>
                </a:solidFill>
              </a:rPr>
              <a:t>vehicle registration, and proof of insurance</a:t>
            </a:r>
          </a:p>
          <a:p>
            <a:pPr marL="457200" marR="0" lvl="0" indent="-368300" algn="l" rtl="0">
              <a:lnSpc>
                <a:spcPct val="100000"/>
              </a:lnSpc>
              <a:spcBef>
                <a:spcPts val="1080"/>
              </a:spcBef>
              <a:spcAft>
                <a:spcPts val="0"/>
              </a:spcAft>
              <a:buClr>
                <a:srgbClr val="3D3D3D"/>
              </a:buClr>
              <a:buSzPct val="75000"/>
              <a:buFont typeface="Calibri"/>
              <a:buChar char="•"/>
            </a:pPr>
            <a:r>
              <a:rPr lang="en-US" sz="2400" dirty="0"/>
              <a:t>In order to legally search your car, police need a warrant or probable cause to believe that criminal activity is occurring</a:t>
            </a:r>
          </a:p>
          <a:p>
            <a:pPr marL="91440" marR="0" lvl="0" indent="-2539" algn="ctr" rtl="0">
              <a:lnSpc>
                <a:spcPct val="100000"/>
              </a:lnSpc>
              <a:spcBef>
                <a:spcPts val="1080"/>
              </a:spcBef>
              <a:spcAft>
                <a:spcPts val="0"/>
              </a:spcAft>
              <a:buClr>
                <a:srgbClr val="3D3D3D"/>
              </a:buClr>
              <a:buSzPct val="25000"/>
              <a:buFont typeface="Arial"/>
              <a:buNone/>
            </a:pPr>
            <a:r>
              <a:rPr lang="en-US" sz="2400" b="1" i="0" u="none" strike="noStrike" cap="none" dirty="0">
                <a:solidFill>
                  <a:srgbClr val="FF0000"/>
                </a:solidFill>
                <a:latin typeface="Calibri"/>
                <a:ea typeface="Calibri"/>
                <a:cs typeface="Calibri"/>
                <a:sym typeface="Calibri"/>
              </a:rPr>
              <a:t>“Am I free to go?”</a:t>
            </a:r>
          </a:p>
          <a:p>
            <a:pPr marL="0" marR="0" lvl="0" indent="0" algn="l" rtl="0">
              <a:lnSpc>
                <a:spcPct val="70000"/>
              </a:lnSpc>
              <a:spcBef>
                <a:spcPts val="1000"/>
              </a:spcBef>
              <a:spcAft>
                <a:spcPts val="0"/>
              </a:spcAft>
              <a:buClr>
                <a:schemeClr val="dk1"/>
              </a:buClr>
              <a:buSzPct val="25000"/>
              <a:buFont typeface="Arial"/>
              <a:buNone/>
            </a:pPr>
            <a:r>
              <a:rPr lang="en-US" sz="1960" b="0" i="0" u="none" strike="noStrike" cap="none" dirty="0">
                <a:solidFill>
                  <a:schemeClr val="dk1"/>
                </a:solidFill>
                <a:latin typeface="Calibri"/>
                <a:ea typeface="Calibri"/>
                <a:cs typeface="Calibri"/>
                <a:sym typeface="Calibri"/>
              </a:rPr>
              <a:t/>
            </a:r>
            <a:br>
              <a:rPr lang="en-US" sz="1960" b="0" i="0" u="none" strike="noStrike" cap="none" dirty="0">
                <a:solidFill>
                  <a:schemeClr val="dk1"/>
                </a:solidFill>
                <a:latin typeface="Calibri"/>
                <a:ea typeface="Calibri"/>
                <a:cs typeface="Calibri"/>
                <a:sym typeface="Calibri"/>
              </a:rPr>
            </a:br>
            <a:endParaRPr lang="en-US" sz="196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0" y="119920"/>
            <a:ext cx="9009088" cy="854440"/>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alibri"/>
                <a:ea typeface="Calibri"/>
                <a:cs typeface="Calibri"/>
                <a:sym typeface="Calibri"/>
              </a:rPr>
              <a:t>Court and Bond: Police</a:t>
            </a:r>
          </a:p>
        </p:txBody>
      </p:sp>
      <p:sp>
        <p:nvSpPr>
          <p:cNvPr id="166" name="Shape 166"/>
          <p:cNvSpPr txBox="1">
            <a:spLocks noGrp="1"/>
          </p:cNvSpPr>
          <p:nvPr>
            <p:ph type="body" idx="1"/>
          </p:nvPr>
        </p:nvSpPr>
        <p:spPr>
          <a:xfrm>
            <a:off x="134910" y="1289154"/>
            <a:ext cx="8746198" cy="4540144"/>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600" b="1" i="0" u="none" strike="noStrike" cap="none">
                <a:solidFill>
                  <a:schemeClr val="dk1"/>
                </a:solidFill>
                <a:latin typeface="Calibri"/>
                <a:ea typeface="Calibri"/>
                <a:cs typeface="Calibri"/>
                <a:sym typeface="Calibri"/>
              </a:rPr>
              <a:t>Court</a:t>
            </a:r>
          </a:p>
          <a:p>
            <a:pPr marL="0" marR="0" lvl="0" indent="0" algn="l" rtl="0">
              <a:lnSpc>
                <a:spcPct val="100000"/>
              </a:lnSpc>
              <a:spcBef>
                <a:spcPts val="0"/>
              </a:spcBef>
              <a:spcAft>
                <a:spcPts val="0"/>
              </a:spcAft>
              <a:buClr>
                <a:schemeClr val="dk1"/>
              </a:buClr>
              <a:buSzPct val="25000"/>
              <a:buFont typeface="Arial"/>
              <a:buNone/>
            </a:pPr>
            <a:r>
              <a:rPr lang="en-US" sz="3600" b="0" i="0" u="none" strike="noStrike" cap="none">
                <a:solidFill>
                  <a:schemeClr val="dk1"/>
                </a:solidFill>
                <a:latin typeface="Calibri"/>
                <a:ea typeface="Calibri"/>
                <a:cs typeface="Calibri"/>
                <a:sym typeface="Calibri"/>
              </a:rPr>
              <a:t>If you have court or probation and you do not go, you will have a warrant for your ARREST</a:t>
            </a:r>
          </a:p>
          <a:p>
            <a:pPr marL="0" marR="0" lvl="0" indent="0" algn="l" rtl="0">
              <a:lnSpc>
                <a:spcPct val="100000"/>
              </a:lnSpc>
              <a:spcBef>
                <a:spcPts val="0"/>
              </a:spcBef>
              <a:spcAft>
                <a:spcPts val="0"/>
              </a:spcAft>
              <a:buClr>
                <a:schemeClr val="dk1"/>
              </a:buClr>
              <a:buSzPct val="25000"/>
              <a:buFont typeface="Arial"/>
              <a:buNone/>
            </a:pP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r>
              <a:rPr lang="en-US" sz="3600" b="1" i="0" u="none" strike="noStrike" cap="none">
                <a:solidFill>
                  <a:schemeClr val="dk1"/>
                </a:solidFill>
                <a:latin typeface="Calibri"/>
                <a:ea typeface="Calibri"/>
                <a:cs typeface="Calibri"/>
                <a:sym typeface="Calibri"/>
              </a:rPr>
              <a:t>Bond</a:t>
            </a:r>
          </a:p>
          <a:p>
            <a:pPr marL="571500" marR="0" lvl="0" indent="-571500" algn="l" rtl="0">
              <a:lnSpc>
                <a:spcPct val="100000"/>
              </a:lnSpc>
              <a:spcBef>
                <a:spcPts val="0"/>
              </a:spcBef>
              <a:spcAft>
                <a:spcPts val="0"/>
              </a:spcAft>
              <a:buClr>
                <a:schemeClr val="dk1"/>
              </a:buClr>
              <a:buSzPct val="75000"/>
              <a:buFont typeface="Arial"/>
              <a:buChar char="•"/>
            </a:pPr>
            <a:r>
              <a:rPr lang="en-US" sz="3600" b="0" i="0" u="none" strike="noStrike" cap="none">
                <a:solidFill>
                  <a:schemeClr val="dk1"/>
                </a:solidFill>
                <a:latin typeface="Calibri"/>
                <a:ea typeface="Calibri"/>
                <a:cs typeface="Calibri"/>
                <a:sym typeface="Calibri"/>
              </a:rPr>
              <a:t>Pay 10% of bond.</a:t>
            </a:r>
            <a:r>
              <a:rPr lang="en-US" sz="3600"/>
              <a:t> Local rule &amp; practices on this may vary.</a:t>
            </a:r>
          </a:p>
          <a:p>
            <a:pPr marL="571500" marR="0" lvl="0" indent="-571500" algn="l" rtl="0">
              <a:lnSpc>
                <a:spcPct val="100000"/>
              </a:lnSpc>
              <a:spcBef>
                <a:spcPts val="0"/>
              </a:spcBef>
              <a:spcAft>
                <a:spcPts val="0"/>
              </a:spcAft>
              <a:buClr>
                <a:schemeClr val="dk1"/>
              </a:buClr>
              <a:buSzPct val="75000"/>
              <a:buFont typeface="Arial"/>
              <a:buChar char="•"/>
            </a:pPr>
            <a:r>
              <a:rPr lang="en-US" sz="3600" b="0" i="0" u="none" strike="noStrike" cap="none">
                <a:solidFill>
                  <a:schemeClr val="dk1"/>
                </a:solidFill>
                <a:latin typeface="Calibri"/>
                <a:ea typeface="Calibri"/>
                <a:cs typeface="Calibri"/>
                <a:sym typeface="Calibri"/>
              </a:rPr>
              <a:t>Bond will be reimbursed or credited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0" y="0"/>
            <a:ext cx="9078399" cy="1049311"/>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1" i="0" u="none" strike="noStrike" cap="none">
                <a:solidFill>
                  <a:schemeClr val="dk1"/>
                </a:solidFill>
                <a:latin typeface="Calibri"/>
                <a:ea typeface="Calibri"/>
                <a:cs typeface="Calibri"/>
                <a:sym typeface="Calibri"/>
              </a:rPr>
              <a:t>Know your Rights: If ICE Comes to Your Home or Workplace</a:t>
            </a:r>
          </a:p>
        </p:txBody>
      </p:sp>
      <p:sp>
        <p:nvSpPr>
          <p:cNvPr id="172" name="Shape 172"/>
          <p:cNvSpPr txBox="1">
            <a:spLocks noGrp="1"/>
          </p:cNvSpPr>
          <p:nvPr>
            <p:ph type="body" idx="1"/>
          </p:nvPr>
        </p:nvSpPr>
        <p:spPr>
          <a:xfrm>
            <a:off x="0" y="1154242"/>
            <a:ext cx="9078399" cy="4928806"/>
          </a:xfrm>
          <a:prstGeom prst="rect">
            <a:avLst/>
          </a:prstGeom>
          <a:noFill/>
          <a:ln>
            <a:noFill/>
          </a:ln>
        </p:spPr>
        <p:txBody>
          <a:bodyPr wrap="square" lIns="91425" tIns="45700" rIns="91425" bIns="45700" anchor="t" anchorCtr="0">
            <a:noAutofit/>
          </a:bodyPr>
          <a:lstStyle/>
          <a:p>
            <a:pPr marL="0" marR="0" lvl="1" indent="0" algn="l" rtl="0">
              <a:lnSpc>
                <a:spcPct val="90000"/>
              </a:lnSpc>
              <a:spcBef>
                <a:spcPts val="0"/>
              </a:spcBef>
              <a:spcAft>
                <a:spcPts val="0"/>
              </a:spcAft>
              <a:buClr>
                <a:srgbClr val="000000"/>
              </a:buClr>
              <a:buSzPct val="25000"/>
              <a:buFont typeface="Arial"/>
              <a:buNone/>
            </a:pPr>
            <a:r>
              <a:rPr lang="en-US" sz="2700" b="1" i="0" u="none" strike="noStrike" cap="none">
                <a:solidFill>
                  <a:schemeClr val="dk1"/>
                </a:solidFill>
                <a:latin typeface="Calibri"/>
                <a:ea typeface="Calibri"/>
                <a:cs typeface="Calibri"/>
                <a:sym typeface="Calibri"/>
              </a:rPr>
              <a:t>DO NOT OPEN THE DOOR</a:t>
            </a:r>
          </a:p>
          <a:p>
            <a:pPr marL="342900" marR="0" lvl="0" indent="-342900" algn="l" rtl="0">
              <a:lnSpc>
                <a:spcPct val="90000"/>
              </a:lnSpc>
              <a:spcBef>
                <a:spcPts val="0"/>
              </a:spcBef>
              <a:spcAft>
                <a:spcPts val="0"/>
              </a:spcAft>
              <a:buClr>
                <a:srgbClr val="000000"/>
              </a:buClr>
              <a:buSzPct val="75000"/>
              <a:buFont typeface="Arial"/>
              <a:buChar char="•"/>
            </a:pPr>
            <a:r>
              <a:rPr lang="en-US" sz="2700" b="0" i="0" u="none" strike="noStrike" cap="none">
                <a:solidFill>
                  <a:srgbClr val="000000"/>
                </a:solidFill>
                <a:latin typeface="Calibri"/>
                <a:ea typeface="Calibri"/>
                <a:cs typeface="Calibri"/>
                <a:sym typeface="Calibri"/>
              </a:rPr>
              <a:t>You are NOT required to open the door unless ICE has a warrant </a:t>
            </a:r>
            <a:r>
              <a:rPr lang="en-US" sz="2700" b="1" i="0" u="sng" strike="noStrike" cap="none">
                <a:solidFill>
                  <a:srgbClr val="000000"/>
                </a:solidFill>
                <a:latin typeface="Calibri"/>
                <a:ea typeface="Calibri"/>
                <a:cs typeface="Calibri"/>
                <a:sym typeface="Calibri"/>
              </a:rPr>
              <a:t>signed by a judge</a:t>
            </a:r>
          </a:p>
          <a:p>
            <a:pPr marL="342900" marR="0" lvl="0" indent="-342900" algn="l" rtl="0">
              <a:lnSpc>
                <a:spcPct val="90000"/>
              </a:lnSpc>
              <a:spcBef>
                <a:spcPts val="0"/>
              </a:spcBef>
              <a:spcAft>
                <a:spcPts val="0"/>
              </a:spcAft>
              <a:buClr>
                <a:srgbClr val="000000"/>
              </a:buClr>
              <a:buSzPct val="75000"/>
              <a:buFont typeface="Arial"/>
              <a:buChar char="•"/>
            </a:pPr>
            <a:r>
              <a:rPr lang="en-US" sz="2700" b="0" i="0" u="none" strike="noStrike" cap="none">
                <a:solidFill>
                  <a:srgbClr val="000000"/>
                </a:solidFill>
                <a:latin typeface="Calibri"/>
                <a:ea typeface="Calibri"/>
                <a:cs typeface="Calibri"/>
                <a:sym typeface="Calibri"/>
              </a:rPr>
              <a:t>Ask them to show you the warrant – Slide it under your door or hold it up to the window</a:t>
            </a:r>
          </a:p>
          <a:p>
            <a:pPr marL="0" marR="0" lvl="0" indent="0" algn="l" rtl="0">
              <a:lnSpc>
                <a:spcPct val="82000"/>
              </a:lnSpc>
              <a:spcBef>
                <a:spcPts val="0"/>
              </a:spcBef>
              <a:spcAft>
                <a:spcPts val="0"/>
              </a:spcAft>
              <a:buClr>
                <a:srgbClr val="000000"/>
              </a:buClr>
              <a:buSzPct val="25000"/>
              <a:buFont typeface="Arial"/>
              <a:buNone/>
            </a:pPr>
            <a:endParaRPr sz="2700" b="0" i="0" u="none" strike="noStrike" cap="none">
              <a:solidFill>
                <a:srgbClr val="000000"/>
              </a:solidFill>
              <a:latin typeface="Calibri"/>
              <a:ea typeface="Calibri"/>
              <a:cs typeface="Calibri"/>
              <a:sym typeface="Calibri"/>
            </a:endParaRPr>
          </a:p>
          <a:p>
            <a:pPr marL="0" marR="0" lvl="1" indent="0" algn="l" rtl="0">
              <a:lnSpc>
                <a:spcPct val="90000"/>
              </a:lnSpc>
              <a:spcBef>
                <a:spcPts val="0"/>
              </a:spcBef>
              <a:spcAft>
                <a:spcPts val="0"/>
              </a:spcAft>
              <a:buClr>
                <a:srgbClr val="000000"/>
              </a:buClr>
              <a:buSzPct val="25000"/>
              <a:buFont typeface="Arial"/>
              <a:buNone/>
            </a:pPr>
            <a:r>
              <a:rPr lang="en-US" sz="2700" b="1" i="0" u="none" strike="noStrike" cap="none">
                <a:solidFill>
                  <a:srgbClr val="000000"/>
                </a:solidFill>
                <a:latin typeface="Calibri"/>
                <a:ea typeface="Calibri"/>
                <a:cs typeface="Calibri"/>
                <a:sym typeface="Calibri"/>
              </a:rPr>
              <a:t>IF THEY TRY TO FORCE THE DOOR OPEN</a:t>
            </a:r>
          </a:p>
          <a:p>
            <a:pPr marL="0" marR="0" lvl="0" indent="0" algn="l" rtl="0">
              <a:lnSpc>
                <a:spcPct val="90000"/>
              </a:lnSpc>
              <a:spcBef>
                <a:spcPts val="0"/>
              </a:spcBef>
              <a:spcAft>
                <a:spcPts val="0"/>
              </a:spcAft>
              <a:buClr>
                <a:srgbClr val="000000"/>
              </a:buClr>
              <a:buSzPct val="25000"/>
              <a:buFont typeface="Arial"/>
              <a:buNone/>
            </a:pPr>
            <a:r>
              <a:rPr lang="en-US" sz="2700" b="0" i="0" u="none" strike="noStrike" cap="none">
                <a:solidFill>
                  <a:srgbClr val="000000"/>
                </a:solidFill>
                <a:latin typeface="Calibri"/>
                <a:ea typeface="Calibri"/>
                <a:cs typeface="Calibri"/>
                <a:sym typeface="Calibri"/>
              </a:rPr>
              <a:t>Write down the agents’ badge numbers and </a:t>
            </a:r>
            <a:r>
              <a:rPr lang="en-US" sz="2700" b="0" i="0" u="none" strike="noStrike" cap="none">
                <a:solidFill>
                  <a:schemeClr val="dk1"/>
                </a:solidFill>
                <a:latin typeface="Calibri"/>
                <a:ea typeface="Calibri"/>
                <a:cs typeface="Calibri"/>
                <a:sym typeface="Calibri"/>
              </a:rPr>
              <a:t>vehicles’ </a:t>
            </a:r>
            <a:r>
              <a:rPr lang="en-US" sz="2700" b="0" i="0" u="none" strike="noStrike" cap="none">
                <a:solidFill>
                  <a:srgbClr val="000000"/>
                </a:solidFill>
                <a:latin typeface="Calibri"/>
                <a:ea typeface="Calibri"/>
                <a:cs typeface="Calibri"/>
                <a:sym typeface="Calibri"/>
              </a:rPr>
              <a:t>license plate numbers</a:t>
            </a:r>
          </a:p>
          <a:p>
            <a:pPr marL="0" marR="0" lvl="0" indent="0" algn="l" rtl="0">
              <a:lnSpc>
                <a:spcPct val="90000"/>
              </a:lnSpc>
              <a:spcBef>
                <a:spcPts val="0"/>
              </a:spcBef>
              <a:spcAft>
                <a:spcPts val="0"/>
              </a:spcAft>
              <a:buClr>
                <a:srgbClr val="000000"/>
              </a:buClr>
              <a:buSzPct val="25000"/>
              <a:buFont typeface="Arial"/>
              <a:buNone/>
            </a:pPr>
            <a:endParaRPr sz="2700" b="0" i="0" u="none" strike="noStrike" cap="none">
              <a:solidFill>
                <a:srgbClr val="000000"/>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ct val="25000"/>
              <a:buFont typeface="Arial"/>
              <a:buNone/>
            </a:pPr>
            <a:r>
              <a:rPr lang="en-US" sz="2700" b="1" i="0" u="none" strike="noStrike" cap="none">
                <a:solidFill>
                  <a:srgbClr val="000000"/>
                </a:solidFill>
                <a:latin typeface="Calibri"/>
                <a:ea typeface="Calibri"/>
                <a:cs typeface="Calibri"/>
                <a:sym typeface="Calibri"/>
              </a:rPr>
              <a:t>IF ICE COMES TO YOUR WORKPLACE</a:t>
            </a:r>
          </a:p>
          <a:p>
            <a:pPr marL="0" marR="0" lvl="0" indent="0" algn="l" rtl="0">
              <a:lnSpc>
                <a:spcPct val="90000"/>
              </a:lnSpc>
              <a:spcBef>
                <a:spcPts val="0"/>
              </a:spcBef>
              <a:spcAft>
                <a:spcPts val="0"/>
              </a:spcAft>
              <a:buClr>
                <a:srgbClr val="000000"/>
              </a:buClr>
              <a:buSzPct val="25000"/>
              <a:buFont typeface="Arial"/>
              <a:buNone/>
            </a:pPr>
            <a:r>
              <a:rPr lang="en-US" sz="2700" b="0" i="0" u="none" strike="noStrike" cap="none">
                <a:solidFill>
                  <a:schemeClr val="dk1"/>
                </a:solidFill>
                <a:latin typeface="Calibri"/>
                <a:ea typeface="Calibri"/>
                <a:cs typeface="Calibri"/>
                <a:sym typeface="Calibri"/>
              </a:rPr>
              <a:t>ICE needs to have a judicial warrant or permission from your </a:t>
            </a:r>
            <a:r>
              <a:rPr lang="en-US" sz="2700" b="0" i="0" u="none" strike="noStrike" cap="none">
                <a:solidFill>
                  <a:srgbClr val="000000"/>
                </a:solidFill>
                <a:latin typeface="Calibri"/>
                <a:ea typeface="Calibri"/>
                <a:cs typeface="Calibri"/>
                <a:sym typeface="Calibri"/>
              </a:rPr>
              <a:t>employer to enter your workplace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114300" y="148590"/>
            <a:ext cx="8766810" cy="71824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1" i="0" u="none" strike="noStrike" cap="none">
                <a:solidFill>
                  <a:schemeClr val="dk1"/>
                </a:solidFill>
                <a:latin typeface="Calibri"/>
                <a:ea typeface="Calibri"/>
                <a:cs typeface="Calibri"/>
                <a:sym typeface="Calibri"/>
              </a:rPr>
              <a:t>Sample Administrative Warrant</a:t>
            </a:r>
          </a:p>
        </p:txBody>
      </p:sp>
      <p:sp>
        <p:nvSpPr>
          <p:cNvPr id="178" name="Shape 178"/>
          <p:cNvSpPr/>
          <p:nvPr/>
        </p:nvSpPr>
        <p:spPr>
          <a:xfrm>
            <a:off x="400050" y="1675764"/>
            <a:ext cx="2948940" cy="960118"/>
          </a:xfrm>
          <a:prstGeom prst="roundRect">
            <a:avLst>
              <a:gd name="adj" fmla="val 16667"/>
            </a:avLst>
          </a:prstGeom>
          <a:solidFill>
            <a:schemeClr val="accent1"/>
          </a:solidFill>
          <a:ln w="12700" cap="flat" cmpd="sng">
            <a:solidFill>
              <a:srgbClr val="42719B"/>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2500" b="1" i="0" u="none" strike="noStrike" cap="none">
                <a:solidFill>
                  <a:schemeClr val="dk1"/>
                </a:solidFill>
                <a:latin typeface="Calibri"/>
                <a:ea typeface="Calibri"/>
                <a:cs typeface="Calibri"/>
                <a:sym typeface="Calibri"/>
              </a:rPr>
              <a:t>ICE CANNOT COME INTO YOUR HOME</a:t>
            </a:r>
          </a:p>
        </p:txBody>
      </p:sp>
      <p:pic>
        <p:nvPicPr>
          <p:cNvPr id="179" name="Shape 179" descr="https://lh3.googleusercontent.com/o2k5dU5dHGBDlmhWvQDNs5r2OzAuabxHGN_c8ktj7LyPKxrybEEW8AncPU97jqSK8vvBf69NRTJwcFNOWwYFaJu6Sq8yUL6egSLqrqF4sLIcPS3-G7STuyqEDnriH0oH1E-0tB7oFjCjgY2-"/>
          <p:cNvPicPr preferRelativeResize="0"/>
          <p:nvPr/>
        </p:nvPicPr>
        <p:blipFill rotWithShape="1">
          <a:blip r:embed="rId3">
            <a:alphaModFix/>
          </a:blip>
          <a:srcRect/>
          <a:stretch/>
        </p:blipFill>
        <p:spPr>
          <a:xfrm>
            <a:off x="4229100" y="1123699"/>
            <a:ext cx="4652010" cy="492166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19920" y="0"/>
            <a:ext cx="8874177" cy="884419"/>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500" b="1" i="0" u="none" strike="noStrike" cap="none">
                <a:solidFill>
                  <a:schemeClr val="dk1"/>
                </a:solidFill>
                <a:latin typeface="Calibri"/>
                <a:ea typeface="Calibri"/>
                <a:cs typeface="Calibri"/>
                <a:sym typeface="Calibri"/>
              </a:rPr>
              <a:t>Sample Judicial Warrant</a:t>
            </a:r>
          </a:p>
        </p:txBody>
      </p:sp>
      <p:pic>
        <p:nvPicPr>
          <p:cNvPr id="185" name="Shape 185" descr="https://lh4.googleusercontent.com/89QR1kYsWAJ8U5l-wuib0PhTmbntvHz8eEPWMYJNOPov0EIra_4tkji6C-M-IyWxtNLp6URn5LZSi8iTN3FfQ0EECJWV82WXMpx94wk0IT_svKg0-OYwng4YP8fH8xY8ym8PMaZm2edZOxfc"/>
          <p:cNvPicPr preferRelativeResize="0">
            <a:picLocks noGrp="1"/>
          </p:cNvPicPr>
          <p:nvPr>
            <p:ph type="body" idx="1"/>
          </p:nvPr>
        </p:nvPicPr>
        <p:blipFill rotWithShape="1">
          <a:blip r:embed="rId3">
            <a:alphaModFix/>
          </a:blip>
          <a:srcRect/>
          <a:stretch/>
        </p:blipFill>
        <p:spPr>
          <a:xfrm>
            <a:off x="2382251" y="1148628"/>
            <a:ext cx="4102768" cy="490325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281178" y="1208867"/>
            <a:ext cx="8622792" cy="4654720"/>
          </a:xfrm>
          <a:prstGeom prst="rect">
            <a:avLst/>
          </a:prstGeom>
          <a:noFill/>
          <a:ln>
            <a:noFill/>
          </a:ln>
        </p:spPr>
        <p:txBody>
          <a:bodyPr wrap="square" lIns="91425" tIns="45700" rIns="91425" bIns="45700" anchor="t" anchorCtr="0">
            <a:noAutofit/>
          </a:bodyPr>
          <a:lstStyle/>
          <a:p>
            <a:pPr marL="685800" marR="0" lvl="0" indent="-685800" algn="l" rtl="0">
              <a:lnSpc>
                <a:spcPct val="150000"/>
              </a:lnSpc>
              <a:spcBef>
                <a:spcPts val="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Remain silent</a:t>
            </a:r>
          </a:p>
          <a:p>
            <a:pPr marL="685800" marR="0" lvl="0" indent="-685800" algn="l" rtl="0">
              <a:lnSpc>
                <a:spcPct val="15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Do not sign anything</a:t>
            </a:r>
          </a:p>
          <a:p>
            <a:pPr marL="685800" marR="0" lvl="0" indent="-685800" algn="l" rtl="0">
              <a:lnSpc>
                <a:spcPct val="15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Call your Attorney or emergency contact</a:t>
            </a:r>
          </a:p>
          <a:p>
            <a:pPr marL="685800" marR="0" lvl="0" indent="-685800" algn="l" rtl="0">
              <a:lnSpc>
                <a:spcPct val="15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You have the right to call your Consulate</a:t>
            </a:r>
          </a:p>
          <a:p>
            <a:pPr marL="685800" marR="0" lvl="0" indent="-685800" algn="l" rtl="0">
              <a:lnSpc>
                <a:spcPct val="15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Find out your A Number (9 digits)</a:t>
            </a:r>
          </a:p>
        </p:txBody>
      </p:sp>
      <p:sp>
        <p:nvSpPr>
          <p:cNvPr id="191" name="Shape 191"/>
          <p:cNvSpPr txBox="1">
            <a:spLocks noGrp="1"/>
          </p:cNvSpPr>
          <p:nvPr>
            <p:ph type="title"/>
          </p:nvPr>
        </p:nvSpPr>
        <p:spPr>
          <a:xfrm>
            <a:off x="108488" y="139485"/>
            <a:ext cx="9035511" cy="883401"/>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3959" b="0" i="0" u="none" strike="noStrike" cap="none">
                <a:solidFill>
                  <a:schemeClr val="dk1"/>
                </a:solidFill>
                <a:latin typeface="Calibri"/>
                <a:ea typeface="Calibri"/>
                <a:cs typeface="Calibri"/>
                <a:sym typeface="Calibri"/>
              </a:rPr>
              <a:t/>
            </a:r>
            <a:br>
              <a:rPr lang="en-US" sz="3959" b="0" i="0" u="none" strike="noStrike" cap="none">
                <a:solidFill>
                  <a:schemeClr val="dk1"/>
                </a:solidFill>
                <a:latin typeface="Calibri"/>
                <a:ea typeface="Calibri"/>
                <a:cs typeface="Calibri"/>
                <a:sym typeface="Calibri"/>
              </a:rPr>
            </a:br>
            <a:r>
              <a:rPr lang="en-US" sz="4800" b="1" i="0" u="none" strike="noStrike" cap="none">
                <a:solidFill>
                  <a:schemeClr val="dk1"/>
                </a:solidFill>
                <a:latin typeface="Calibri"/>
                <a:ea typeface="Calibri"/>
                <a:cs typeface="Calibri"/>
                <a:sym typeface="Calibri"/>
              </a:rPr>
              <a:t>If you are Detained by ICE</a:t>
            </a:r>
            <a:r>
              <a:rPr lang="en-US" sz="4800" b="0" i="0" u="none" strike="noStrike" cap="none">
                <a:solidFill>
                  <a:schemeClr val="dk1"/>
                </a:solidFill>
                <a:latin typeface="Calibri"/>
                <a:ea typeface="Calibri"/>
                <a:cs typeface="Calibri"/>
                <a:sym typeface="Calibri"/>
              </a:rPr>
              <a:t/>
            </a:r>
            <a:br>
              <a:rPr lang="en-US" sz="4800" b="0" i="0" u="none" strike="noStrike" cap="none">
                <a:solidFill>
                  <a:schemeClr val="dk1"/>
                </a:solidFill>
                <a:latin typeface="Calibri"/>
                <a:ea typeface="Calibri"/>
                <a:cs typeface="Calibri"/>
                <a:sym typeface="Calibri"/>
              </a:rPr>
            </a:br>
            <a:endParaRPr lang="en-US" sz="48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139484" y="123985"/>
            <a:ext cx="8741043" cy="804222"/>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3959" b="1" i="0" u="none" strike="noStrike" cap="none">
                <a:solidFill>
                  <a:schemeClr val="dk1"/>
                </a:solidFill>
                <a:latin typeface="Calibri"/>
                <a:ea typeface="Calibri"/>
                <a:cs typeface="Calibri"/>
                <a:sym typeface="Calibri"/>
              </a:rPr>
              <a:t>If a Family Member is Detained by ICE</a:t>
            </a:r>
          </a:p>
        </p:txBody>
      </p:sp>
      <p:sp>
        <p:nvSpPr>
          <p:cNvPr id="197" name="Shape 197"/>
          <p:cNvSpPr txBox="1">
            <a:spLocks noGrp="1"/>
          </p:cNvSpPr>
          <p:nvPr>
            <p:ph type="body" idx="1"/>
          </p:nvPr>
        </p:nvSpPr>
        <p:spPr>
          <a:xfrm>
            <a:off x="281178" y="1400554"/>
            <a:ext cx="7886700" cy="4351338"/>
          </a:xfrm>
          <a:prstGeom prst="rect">
            <a:avLst/>
          </a:prstGeom>
          <a:noFill/>
          <a:ln>
            <a:noFill/>
          </a:ln>
        </p:spPr>
        <p:txBody>
          <a:bodyPr wrap="square"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400" b="1" i="0" u="none" strike="noStrike" cap="none">
                <a:solidFill>
                  <a:schemeClr val="dk1"/>
                </a:solidFill>
                <a:latin typeface="Calibri"/>
                <a:ea typeface="Calibri"/>
                <a:cs typeface="Calibri"/>
                <a:sym typeface="Calibri"/>
              </a:rPr>
              <a:t>	</a:t>
            </a:r>
          </a:p>
        </p:txBody>
      </p:sp>
      <p:sp>
        <p:nvSpPr>
          <p:cNvPr id="198" name="Shape 198"/>
          <p:cNvSpPr txBox="1">
            <a:spLocks noGrp="1"/>
          </p:cNvSpPr>
          <p:nvPr>
            <p:ph type="body" idx="1"/>
          </p:nvPr>
        </p:nvSpPr>
        <p:spPr>
          <a:xfrm>
            <a:off x="0" y="1116012"/>
            <a:ext cx="4213225" cy="4940299"/>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800" b="0" i="0" u="none" strike="noStrike" cap="none">
                <a:solidFill>
                  <a:schemeClr val="dk1"/>
                </a:solidFill>
                <a:latin typeface="Calibri"/>
                <a:ea typeface="Calibri"/>
                <a:cs typeface="Calibri"/>
                <a:sym typeface="Calibri"/>
              </a:rPr>
              <a:t/>
            </a:r>
            <a:br>
              <a:rPr lang="en-US" sz="2800" b="0" i="0" u="none" strike="noStrike" cap="none">
                <a:solidFill>
                  <a:schemeClr val="dk1"/>
                </a:solidFill>
                <a:latin typeface="Calibri"/>
                <a:ea typeface="Calibri"/>
                <a:cs typeface="Calibri"/>
                <a:sym typeface="Calibri"/>
              </a:rPr>
            </a:br>
            <a:endParaRPr lang="en-US" sz="2800" b="0" i="0" u="none" strike="noStrike" cap="none">
              <a:solidFill>
                <a:schemeClr val="dk1"/>
              </a:solidFill>
              <a:latin typeface="Calibri"/>
              <a:ea typeface="Calibri"/>
              <a:cs typeface="Calibri"/>
              <a:sym typeface="Calibri"/>
            </a:endParaRPr>
          </a:p>
        </p:txBody>
      </p:sp>
      <p:sp>
        <p:nvSpPr>
          <p:cNvPr id="199" name="Shape 199"/>
          <p:cNvSpPr/>
          <p:nvPr/>
        </p:nvSpPr>
        <p:spPr>
          <a:xfrm>
            <a:off x="281177" y="1400554"/>
            <a:ext cx="8599350" cy="3980064"/>
          </a:xfrm>
          <a:prstGeom prst="rect">
            <a:avLst/>
          </a:prstGeom>
          <a:noFill/>
          <a:ln>
            <a:noFill/>
          </a:ln>
        </p:spPr>
        <p:txBody>
          <a:bodyPr wrap="square" lIns="91425" tIns="45700" rIns="91425" bIns="45700" anchor="t" anchorCtr="0">
            <a:noAutofit/>
          </a:bodyPr>
          <a:lstStyle/>
          <a:p>
            <a:pPr marL="685800" marR="0" lvl="0" indent="-685800" algn="l" rtl="0">
              <a:lnSpc>
                <a:spcPct val="115000"/>
              </a:lnSpc>
              <a:spcBef>
                <a:spcPts val="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Locate them: LOCATOR.ICE.GOV</a:t>
            </a:r>
          </a:p>
          <a:p>
            <a:pPr marL="685800" marR="0" lvl="0" indent="-685800" algn="l" rtl="0">
              <a:lnSpc>
                <a:spcPct val="10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Call your consulate’s emergency #</a:t>
            </a:r>
          </a:p>
          <a:p>
            <a:pPr marL="685800" marR="0" lvl="0" indent="-685800" algn="l" rtl="0">
              <a:lnSpc>
                <a:spcPct val="100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The person who pays bond must have legal status</a:t>
            </a:r>
          </a:p>
          <a:p>
            <a:pPr marL="685800" marR="0" lvl="0" indent="-685800" algn="l" rtl="0">
              <a:lnSpc>
                <a:spcPct val="115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Call your attorney</a:t>
            </a:r>
          </a:p>
          <a:p>
            <a:pPr marL="685800" marR="0" lvl="0" indent="-685800" algn="l" rtl="0">
              <a:lnSpc>
                <a:spcPct val="115000"/>
              </a:lnSpc>
              <a:spcBef>
                <a:spcPts val="1000"/>
              </a:spcBef>
              <a:spcAft>
                <a:spcPts val="0"/>
              </a:spcAft>
              <a:buClr>
                <a:schemeClr val="dk1"/>
              </a:buClr>
              <a:buSzPct val="90000"/>
              <a:buFont typeface="Arial"/>
              <a:buAutoNum type="arabicPeriod"/>
            </a:pPr>
            <a:r>
              <a:rPr lang="en-US" sz="3400" b="0" i="0" u="none" strike="noStrike" cap="none">
                <a:solidFill>
                  <a:schemeClr val="dk1"/>
                </a:solidFill>
                <a:latin typeface="Calibri"/>
                <a:ea typeface="Calibri"/>
                <a:cs typeface="Calibri"/>
                <a:sym typeface="Calibri"/>
              </a:rPr>
              <a:t>Call emergency hotline </a:t>
            </a:r>
            <a:r>
              <a:rPr lang="en-US" sz="3400" b="0" i="0" u="none" strike="noStrike" cap="none">
                <a:solidFill>
                  <a:srgbClr val="FF0000"/>
                </a:solidFill>
                <a:highlight>
                  <a:srgbClr val="FFFF00"/>
                </a:highlight>
                <a:latin typeface="Calibri"/>
                <a:ea typeface="Calibri"/>
                <a:cs typeface="Calibri"/>
                <a:sym typeface="Calibri"/>
              </a:rPr>
              <a:t>[Enter your or</a:t>
            </a:r>
            <a:r>
              <a:rPr lang="en-US" sz="3400">
                <a:solidFill>
                  <a:srgbClr val="FF0000"/>
                </a:solidFill>
                <a:highlight>
                  <a:srgbClr val="FFFF00"/>
                </a:highlight>
                <a:latin typeface="Calibri"/>
                <a:ea typeface="Calibri"/>
                <a:cs typeface="Calibri"/>
                <a:sym typeface="Calibri"/>
              </a:rPr>
              <a:t>gs’ hotline info]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08488" y="123985"/>
            <a:ext cx="8772040" cy="804222"/>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1" i="0" u="none" strike="noStrike" cap="none">
                <a:solidFill>
                  <a:schemeClr val="dk1"/>
                </a:solidFill>
                <a:latin typeface="Calibri"/>
                <a:ea typeface="Calibri"/>
                <a:cs typeface="Calibri"/>
                <a:sym typeface="Calibri"/>
              </a:rPr>
              <a:t>Court and Bond: Immigration</a:t>
            </a:r>
          </a:p>
        </p:txBody>
      </p:sp>
      <p:sp>
        <p:nvSpPr>
          <p:cNvPr id="205" name="Shape 205"/>
          <p:cNvSpPr txBox="1">
            <a:spLocks noGrp="1"/>
          </p:cNvSpPr>
          <p:nvPr>
            <p:ph type="body" idx="1"/>
          </p:nvPr>
        </p:nvSpPr>
        <p:spPr>
          <a:xfrm>
            <a:off x="281178" y="1400554"/>
            <a:ext cx="7886700" cy="4351338"/>
          </a:xfrm>
          <a:prstGeom prst="rect">
            <a:avLst/>
          </a:prstGeom>
          <a:noFill/>
          <a:ln>
            <a:noFill/>
          </a:ln>
        </p:spPr>
        <p:txBody>
          <a:bodyPr wrap="square"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400" b="1" i="0" u="none" strike="noStrike" cap="none">
                <a:solidFill>
                  <a:schemeClr val="dk1"/>
                </a:solidFill>
                <a:latin typeface="Calibri"/>
                <a:ea typeface="Calibri"/>
                <a:cs typeface="Calibri"/>
                <a:sym typeface="Calibri"/>
              </a:rPr>
              <a:t>	</a:t>
            </a:r>
          </a:p>
        </p:txBody>
      </p:sp>
      <p:sp>
        <p:nvSpPr>
          <p:cNvPr id="206" name="Shape 206"/>
          <p:cNvSpPr txBox="1">
            <a:spLocks noGrp="1"/>
          </p:cNvSpPr>
          <p:nvPr>
            <p:ph type="body" idx="1"/>
          </p:nvPr>
        </p:nvSpPr>
        <p:spPr>
          <a:xfrm>
            <a:off x="0" y="1116012"/>
            <a:ext cx="4213225" cy="4940299"/>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800" b="0" i="0" u="none" strike="noStrike" cap="none">
                <a:solidFill>
                  <a:schemeClr val="dk1"/>
                </a:solidFill>
                <a:latin typeface="Calibri"/>
                <a:ea typeface="Calibri"/>
                <a:cs typeface="Calibri"/>
                <a:sym typeface="Calibri"/>
              </a:rPr>
              <a:t/>
            </a:r>
            <a:br>
              <a:rPr lang="en-US" sz="2800" b="0" i="0" u="none" strike="noStrike" cap="none">
                <a:solidFill>
                  <a:schemeClr val="dk1"/>
                </a:solidFill>
                <a:latin typeface="Calibri"/>
                <a:ea typeface="Calibri"/>
                <a:cs typeface="Calibri"/>
                <a:sym typeface="Calibri"/>
              </a:rPr>
            </a:br>
            <a:endParaRPr lang="en-US" sz="2800" b="0" i="0" u="none" strike="noStrike" cap="none">
              <a:solidFill>
                <a:schemeClr val="dk1"/>
              </a:solidFill>
              <a:latin typeface="Calibri"/>
              <a:ea typeface="Calibri"/>
              <a:cs typeface="Calibri"/>
              <a:sym typeface="Calibri"/>
            </a:endParaRPr>
          </a:p>
        </p:txBody>
      </p:sp>
      <p:sp>
        <p:nvSpPr>
          <p:cNvPr id="207" name="Shape 207"/>
          <p:cNvSpPr/>
          <p:nvPr/>
        </p:nvSpPr>
        <p:spPr>
          <a:xfrm>
            <a:off x="108489" y="1116012"/>
            <a:ext cx="8772040" cy="472437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3200" b="1" i="0" u="none" strike="noStrike" cap="none">
                <a:solidFill>
                  <a:srgbClr val="000000"/>
                </a:solidFill>
                <a:latin typeface="Calibri"/>
                <a:ea typeface="Calibri"/>
                <a:cs typeface="Calibri"/>
                <a:sym typeface="Calibri"/>
              </a:rPr>
              <a:t>Court: </a:t>
            </a:r>
          </a:p>
          <a:p>
            <a:pPr marL="0" marR="0" lvl="0" indent="0" algn="l" rtl="0">
              <a:lnSpc>
                <a:spcPct val="100000"/>
              </a:lnSpc>
              <a:spcBef>
                <a:spcPts val="600"/>
              </a:spcBef>
              <a:spcAft>
                <a:spcPts val="0"/>
              </a:spcAft>
              <a:buClr>
                <a:srgbClr val="000000"/>
              </a:buClr>
              <a:buSzPct val="25000"/>
              <a:buFont typeface="Calibri"/>
              <a:buNone/>
            </a:pPr>
            <a:r>
              <a:rPr lang="en-US" sz="3200" b="0" i="0" u="none" strike="noStrike" cap="none">
                <a:solidFill>
                  <a:srgbClr val="000000"/>
                </a:solidFill>
                <a:latin typeface="Calibri"/>
                <a:ea typeface="Calibri"/>
                <a:cs typeface="Calibri"/>
                <a:sym typeface="Calibri"/>
              </a:rPr>
              <a:t>If you have court or supervision and you do not go, you will have an order of DEPORTATION</a:t>
            </a:r>
            <a:r>
              <a:rPr lang="en-US" sz="3600" b="0" i="0" u="none" strike="noStrike" cap="none">
                <a:solidFill>
                  <a:srgbClr val="000000"/>
                </a:solidFill>
                <a:latin typeface="Calibri"/>
                <a:ea typeface="Calibri"/>
                <a:cs typeface="Calibri"/>
                <a:sym typeface="Calibri"/>
              </a:rPr>
              <a:t>.</a:t>
            </a:r>
          </a:p>
          <a:p>
            <a:pPr marL="0" marR="0" lvl="0" indent="0" algn="l" rtl="0">
              <a:lnSpc>
                <a:spcPct val="100000"/>
              </a:lnSpc>
              <a:spcBef>
                <a:spcPts val="600"/>
              </a:spcBef>
              <a:spcAft>
                <a:spcPts val="0"/>
              </a:spcAft>
              <a:buClr>
                <a:srgbClr val="000000"/>
              </a:buClr>
              <a:buFont typeface="Arial"/>
              <a:buNone/>
            </a:pPr>
            <a:endParaRPr sz="600" b="1" i="0" u="none" strike="noStrike" cap="none">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rgbClr val="000000"/>
              </a:buClr>
              <a:buSzPct val="25000"/>
              <a:buFont typeface="Calibri"/>
              <a:buNone/>
            </a:pPr>
            <a:r>
              <a:rPr lang="en-US" sz="3200" b="1" i="0" u="none" strike="noStrike" cap="none">
                <a:solidFill>
                  <a:srgbClr val="000000"/>
                </a:solidFill>
                <a:latin typeface="Calibri"/>
                <a:ea typeface="Calibri"/>
                <a:cs typeface="Calibri"/>
                <a:sym typeface="Calibri"/>
              </a:rPr>
              <a:t>Bond:  </a:t>
            </a:r>
          </a:p>
          <a:p>
            <a:pPr marL="457200" marR="0" lvl="0" indent="-457200" algn="l" rtl="0">
              <a:lnSpc>
                <a:spcPct val="100000"/>
              </a:lnSpc>
              <a:spcBef>
                <a:spcPts val="600"/>
              </a:spcBef>
              <a:spcAft>
                <a:spcPts val="0"/>
              </a:spcAft>
              <a:buClr>
                <a:srgbClr val="000000"/>
              </a:buClr>
              <a:buSzPct val="75000"/>
              <a:buFont typeface="Arial"/>
              <a:buChar char="•"/>
            </a:pPr>
            <a:r>
              <a:rPr lang="en-US" sz="3200" b="0" i="0" u="none" strike="noStrike" cap="none">
                <a:solidFill>
                  <a:srgbClr val="000000"/>
                </a:solidFill>
                <a:latin typeface="Calibri"/>
                <a:ea typeface="Calibri"/>
                <a:cs typeface="Calibri"/>
                <a:sym typeface="Calibri"/>
              </a:rPr>
              <a:t>You must pay 100%</a:t>
            </a:r>
          </a:p>
          <a:p>
            <a:pPr marL="457200" marR="0" lvl="0" indent="-457200" algn="l" rtl="0">
              <a:lnSpc>
                <a:spcPct val="100000"/>
              </a:lnSpc>
              <a:spcBef>
                <a:spcPts val="600"/>
              </a:spcBef>
              <a:spcAft>
                <a:spcPts val="0"/>
              </a:spcAft>
              <a:buClr>
                <a:srgbClr val="000000"/>
              </a:buClr>
              <a:buSzPct val="75000"/>
              <a:buFont typeface="Arial"/>
              <a:buChar char="•"/>
            </a:pPr>
            <a:r>
              <a:rPr lang="en-US" sz="3200" b="0" i="0" u="none" strike="noStrike" cap="none">
                <a:solidFill>
                  <a:srgbClr val="000000"/>
                </a:solidFill>
                <a:latin typeface="Calibri"/>
                <a:ea typeface="Calibri"/>
                <a:cs typeface="Calibri"/>
                <a:sym typeface="Calibri"/>
              </a:rPr>
              <a:t>The person who pays must be a U.S. Citizen or Legal Permanent Resident.</a:t>
            </a:r>
          </a:p>
          <a:p>
            <a:pPr marL="457200" marR="0" lvl="0" indent="-457200" algn="l" rtl="0">
              <a:lnSpc>
                <a:spcPct val="100000"/>
              </a:lnSpc>
              <a:spcBef>
                <a:spcPts val="600"/>
              </a:spcBef>
              <a:spcAft>
                <a:spcPts val="0"/>
              </a:spcAft>
              <a:buClr>
                <a:srgbClr val="000000"/>
              </a:buClr>
              <a:buSzPct val="75000"/>
              <a:buFont typeface="Arial"/>
              <a:buChar char="•"/>
            </a:pPr>
            <a:r>
              <a:rPr lang="en-US" sz="3200" b="0" i="0" u="none" strike="noStrike" cap="none">
                <a:solidFill>
                  <a:srgbClr val="000000"/>
                </a:solidFill>
                <a:latin typeface="Calibri"/>
                <a:ea typeface="Calibri"/>
                <a:cs typeface="Calibri"/>
                <a:sym typeface="Calibri"/>
              </a:rPr>
              <a:t>Bond is reimbursed at the end of your case </a:t>
            </a:r>
            <a:r>
              <a:rPr lang="en-US" sz="3200">
                <a:latin typeface="Calibri"/>
                <a:ea typeface="Calibri"/>
                <a:cs typeface="Calibri"/>
                <a:sym typeface="Calibri"/>
              </a:rPr>
              <a:t>if you comply with all immigration court directives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02868" y="91440"/>
            <a:ext cx="8675369" cy="775398"/>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1" i="0" u="none" strike="noStrike" cap="none">
                <a:solidFill>
                  <a:schemeClr val="dk1"/>
                </a:solidFill>
                <a:latin typeface="Calibri"/>
                <a:ea typeface="Calibri"/>
                <a:cs typeface="Calibri"/>
                <a:sym typeface="Calibri"/>
              </a:rPr>
              <a:t>What Will We Cover Today?</a:t>
            </a:r>
          </a:p>
        </p:txBody>
      </p:sp>
      <p:sp>
        <p:nvSpPr>
          <p:cNvPr id="94" name="Shape 94"/>
          <p:cNvSpPr txBox="1">
            <a:spLocks noGrp="1"/>
          </p:cNvSpPr>
          <p:nvPr>
            <p:ph type="body" idx="1"/>
          </p:nvPr>
        </p:nvSpPr>
        <p:spPr>
          <a:xfrm>
            <a:off x="0" y="1262625"/>
            <a:ext cx="9144000" cy="4824600"/>
          </a:xfrm>
          <a:prstGeom prst="rect">
            <a:avLst/>
          </a:prstGeom>
          <a:noFill/>
          <a:ln>
            <a:noFill/>
          </a:ln>
        </p:spPr>
        <p:txBody>
          <a:bodyPr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Updates on Deferred Action for Childhood Arrivals</a:t>
            </a:r>
            <a:r>
              <a:rPr lang="en-US"/>
              <a:t> </a:t>
            </a:r>
            <a:r>
              <a:rPr lang="en-US" sz="2800" b="0" i="0" u="none" strike="noStrike" cap="none">
                <a:solidFill>
                  <a:schemeClr val="dk1"/>
                </a:solidFill>
                <a:latin typeface="Calibri"/>
                <a:ea typeface="Calibri"/>
                <a:cs typeface="Calibri"/>
                <a:sym typeface="Calibri"/>
              </a:rPr>
              <a:t>(DACA)</a:t>
            </a:r>
          </a:p>
          <a:p>
            <a:pPr marL="0" marR="0" lvl="0" indent="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171450" marR="0" lvl="0" indent="-17145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Know Your Rights with Police</a:t>
            </a:r>
          </a:p>
          <a:p>
            <a:pPr marL="0" marR="0" lvl="0" indent="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171450" marR="0" lvl="0" indent="-17145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Know Your Rights with Immigration</a:t>
            </a:r>
          </a:p>
          <a:p>
            <a:pPr marL="0" marR="0" lvl="0" indent="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171450" marR="0" lvl="0" indent="-17145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Preparing an Emergency Plan </a:t>
            </a:r>
          </a:p>
          <a:p>
            <a:pPr marL="0" marR="0" lvl="0" indent="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171450" marR="0" lvl="0" indent="-17145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Overview of Immigration Relief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123985" y="170481"/>
            <a:ext cx="8818536" cy="712921"/>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1" i="0" u="none" strike="noStrike" cap="none">
                <a:solidFill>
                  <a:schemeClr val="dk1"/>
                </a:solidFill>
                <a:latin typeface="Calibri"/>
                <a:ea typeface="Calibri"/>
                <a:cs typeface="Calibri"/>
                <a:sym typeface="Calibri"/>
              </a:rPr>
              <a:t>Basic Vocabulary to Exercise your Rights:</a:t>
            </a:r>
          </a:p>
        </p:txBody>
      </p:sp>
      <p:sp>
        <p:nvSpPr>
          <p:cNvPr id="213" name="Shape 213"/>
          <p:cNvSpPr txBox="1">
            <a:spLocks noGrp="1"/>
          </p:cNvSpPr>
          <p:nvPr>
            <p:ph type="body" idx="1"/>
          </p:nvPr>
        </p:nvSpPr>
        <p:spPr>
          <a:xfrm>
            <a:off x="123986" y="1301858"/>
            <a:ext cx="8818536" cy="4602996"/>
          </a:xfrm>
          <a:prstGeom prst="rect">
            <a:avLst/>
          </a:prstGeom>
          <a:noFill/>
          <a:ln>
            <a:noFill/>
          </a:ln>
        </p:spPr>
        <p:txBody>
          <a:bodyPr wrap="square" lIns="91425" tIns="45700" rIns="91425" bIns="45700" anchor="t" anchorCtr="0">
            <a:noAutofit/>
          </a:bodyPr>
          <a:lstStyle/>
          <a:p>
            <a:pPr marL="0" marR="0" lvl="0" indent="0" algn="l" rtl="0">
              <a:lnSpc>
                <a:spcPct val="150000"/>
              </a:lnSpc>
              <a:spcBef>
                <a:spcPts val="0"/>
              </a:spcBef>
              <a:spcAft>
                <a:spcPts val="0"/>
              </a:spcAft>
              <a:buClr>
                <a:schemeClr val="dk1"/>
              </a:buClr>
              <a:buSzPct val="25000"/>
              <a:buFont typeface="Arial"/>
              <a:buNone/>
            </a:pPr>
            <a:r>
              <a:rPr lang="en-US" sz="3100" b="1" i="0" u="none" strike="noStrike" cap="none">
                <a:solidFill>
                  <a:srgbClr val="C00000"/>
                </a:solidFill>
                <a:latin typeface="Calibri"/>
                <a:ea typeface="Calibri"/>
                <a:cs typeface="Calibri"/>
                <a:sym typeface="Calibri"/>
              </a:rPr>
              <a:t>I wish to remain silent.</a:t>
            </a:r>
          </a:p>
          <a:p>
            <a:pPr marL="0" marR="0" lvl="0" indent="0" algn="l" rtl="0">
              <a:lnSpc>
                <a:spcPct val="150000"/>
              </a:lnSpc>
              <a:spcBef>
                <a:spcPts val="1000"/>
              </a:spcBef>
              <a:spcAft>
                <a:spcPts val="0"/>
              </a:spcAft>
              <a:buClr>
                <a:schemeClr val="dk1"/>
              </a:buClr>
              <a:buSzPct val="25000"/>
              <a:buFont typeface="Arial"/>
              <a:buNone/>
            </a:pPr>
            <a:r>
              <a:rPr lang="en-US" sz="3100" b="1" i="0" u="none" strike="noStrike" cap="none">
                <a:solidFill>
                  <a:srgbClr val="C00000"/>
                </a:solidFill>
                <a:latin typeface="Calibri"/>
                <a:ea typeface="Calibri"/>
                <a:cs typeface="Calibri"/>
                <a:sym typeface="Calibri"/>
              </a:rPr>
              <a:t>I wish to speak with a lawyer.</a:t>
            </a:r>
          </a:p>
          <a:p>
            <a:pPr marL="0" marR="0" lvl="0" indent="0" algn="l" rtl="0">
              <a:lnSpc>
                <a:spcPct val="150000"/>
              </a:lnSpc>
              <a:spcBef>
                <a:spcPts val="1000"/>
              </a:spcBef>
              <a:spcAft>
                <a:spcPts val="0"/>
              </a:spcAft>
              <a:buClr>
                <a:schemeClr val="dk1"/>
              </a:buClr>
              <a:buSzPct val="25000"/>
              <a:buFont typeface="Arial"/>
              <a:buNone/>
            </a:pPr>
            <a:r>
              <a:rPr lang="en-US" sz="3100" b="1" i="0" u="none" strike="noStrike" cap="none">
                <a:solidFill>
                  <a:srgbClr val="C00000"/>
                </a:solidFill>
                <a:latin typeface="Calibri"/>
                <a:ea typeface="Calibri"/>
                <a:cs typeface="Calibri"/>
                <a:sym typeface="Calibri"/>
              </a:rPr>
              <a:t>I do not consent to your entry.</a:t>
            </a:r>
          </a:p>
          <a:p>
            <a:pPr marL="0" marR="0" lvl="0" indent="0" algn="l" rtl="0">
              <a:lnSpc>
                <a:spcPct val="150000"/>
              </a:lnSpc>
              <a:spcBef>
                <a:spcPts val="1000"/>
              </a:spcBef>
              <a:spcAft>
                <a:spcPts val="0"/>
              </a:spcAft>
              <a:buClr>
                <a:schemeClr val="dk1"/>
              </a:buClr>
              <a:buSzPct val="25000"/>
              <a:buFont typeface="Arial"/>
              <a:buNone/>
            </a:pPr>
            <a:r>
              <a:rPr lang="en-US" sz="3100" b="1" i="0" u="none" strike="noStrike" cap="none">
                <a:solidFill>
                  <a:srgbClr val="C00000"/>
                </a:solidFill>
                <a:latin typeface="Calibri"/>
                <a:ea typeface="Calibri"/>
                <a:cs typeface="Calibri"/>
                <a:sym typeface="Calibri"/>
              </a:rPr>
              <a:t>I do not consent to your search of these premises. </a:t>
            </a:r>
          </a:p>
          <a:p>
            <a:pPr marL="0" marR="0" lvl="0" indent="0" algn="l" rtl="0">
              <a:lnSpc>
                <a:spcPct val="150000"/>
              </a:lnSpc>
              <a:spcBef>
                <a:spcPts val="1000"/>
              </a:spcBef>
              <a:spcAft>
                <a:spcPts val="0"/>
              </a:spcAft>
              <a:buClr>
                <a:schemeClr val="dk1"/>
              </a:buClr>
              <a:buSzPct val="25000"/>
              <a:buFont typeface="Arial"/>
              <a:buNone/>
            </a:pPr>
            <a:r>
              <a:rPr lang="en-US" sz="3100" b="1" i="0" u="none" strike="noStrike" cap="none">
                <a:solidFill>
                  <a:srgbClr val="C00000"/>
                </a:solidFill>
                <a:latin typeface="Calibri"/>
                <a:ea typeface="Calibri"/>
                <a:cs typeface="Calibri"/>
                <a:sym typeface="Calibri"/>
              </a:rPr>
              <a:t>I will not sign any document I do not understand.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23985"/>
            <a:ext cx="8989017" cy="805911"/>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300" b="1" i="0" u="none" strike="noStrike" cap="none">
                <a:solidFill>
                  <a:schemeClr val="dk1"/>
                </a:solidFill>
                <a:latin typeface="Calibri"/>
                <a:ea typeface="Calibri"/>
                <a:cs typeface="Calibri"/>
                <a:sym typeface="Calibri"/>
              </a:rPr>
              <a:t>Begin Preparing your Emergency Plan</a:t>
            </a:r>
          </a:p>
        </p:txBody>
      </p:sp>
      <p:sp>
        <p:nvSpPr>
          <p:cNvPr id="219" name="Shape 219"/>
          <p:cNvSpPr txBox="1">
            <a:spLocks noGrp="1"/>
          </p:cNvSpPr>
          <p:nvPr>
            <p:ph type="body" idx="1"/>
          </p:nvPr>
        </p:nvSpPr>
        <p:spPr>
          <a:xfrm>
            <a:off x="201025" y="1248099"/>
            <a:ext cx="8666999" cy="4663800"/>
          </a:xfrm>
          <a:prstGeom prst="rect">
            <a:avLst/>
          </a:prstGeom>
          <a:noFill/>
          <a:ln>
            <a:noFill/>
          </a:ln>
        </p:spPr>
        <p:txBody>
          <a:bodyPr wrap="square" lIns="91425" tIns="45700" rIns="91425" bIns="45700" anchor="t" anchorCtr="0">
            <a:noAutofit/>
          </a:bodyPr>
          <a:lstStyle/>
          <a:p>
            <a:pPr marL="514350" marR="0" lvl="0" indent="-514350" algn="l" rtl="0">
              <a:lnSpc>
                <a:spcPct val="90000"/>
              </a:lnSpc>
              <a:spcBef>
                <a:spcPts val="0"/>
              </a:spcBef>
              <a:spcAft>
                <a:spcPts val="0"/>
              </a:spcAft>
              <a:buClr>
                <a:schemeClr val="dk1"/>
              </a:buClr>
              <a:buSzPct val="100000"/>
              <a:buFont typeface="Arial"/>
              <a:buAutoNum type="arabicPeriod"/>
            </a:pPr>
            <a:r>
              <a:rPr lang="en-US" sz="2400" b="0" i="0" u="none" strike="noStrike" cap="none">
                <a:solidFill>
                  <a:schemeClr val="dk1"/>
                </a:solidFill>
                <a:latin typeface="Calibri"/>
                <a:ea typeface="Calibri"/>
                <a:cs typeface="Calibri"/>
                <a:sym typeface="Calibri"/>
              </a:rPr>
              <a:t>Identify who will take care of your children and assets and have a meeting about it.</a:t>
            </a:r>
          </a:p>
          <a:p>
            <a:pPr marL="228600" marR="0" lvl="0" indent="-228600" algn="l" rtl="0">
              <a:lnSpc>
                <a:spcPct val="90000"/>
              </a:lnSpc>
              <a:spcBef>
                <a:spcPts val="0"/>
              </a:spcBef>
              <a:spcAft>
                <a:spcPts val="0"/>
              </a:spcAft>
              <a:buClr>
                <a:schemeClr val="dk1"/>
              </a:buClr>
              <a:buSzPct val="25000"/>
              <a:buFont typeface="Arial"/>
              <a:buNone/>
            </a:pPr>
            <a:endParaRPr sz="900" b="0" i="0" u="none" strike="noStrike" cap="none">
              <a:solidFill>
                <a:schemeClr val="dk1"/>
              </a:solidFill>
              <a:latin typeface="Calibri"/>
              <a:ea typeface="Calibri"/>
              <a:cs typeface="Calibri"/>
              <a:sym typeface="Calibri"/>
            </a:endParaRPr>
          </a:p>
          <a:p>
            <a:pPr marL="514350" marR="0" lvl="0" indent="-514350" algn="l" rtl="0">
              <a:lnSpc>
                <a:spcPct val="90000"/>
              </a:lnSpc>
              <a:spcBef>
                <a:spcPts val="0"/>
              </a:spcBef>
              <a:spcAft>
                <a:spcPts val="0"/>
              </a:spcAft>
              <a:buClr>
                <a:schemeClr val="dk1"/>
              </a:buClr>
              <a:buSzPct val="100000"/>
              <a:buFont typeface="Arial"/>
              <a:buAutoNum type="arabicPeriod"/>
            </a:pPr>
            <a:r>
              <a:rPr lang="en-US" sz="2400" b="0" i="0" u="none" strike="noStrike" cap="none">
                <a:solidFill>
                  <a:schemeClr val="dk1"/>
                </a:solidFill>
                <a:latin typeface="Calibri"/>
                <a:ea typeface="Calibri"/>
                <a:cs typeface="Calibri"/>
                <a:sym typeface="Calibri"/>
              </a:rPr>
              <a:t>Update your emergency contact information at your children's school and doctor.</a:t>
            </a:r>
          </a:p>
          <a:p>
            <a:pPr marL="228600" marR="0" lvl="0" indent="-228600" algn="l" rtl="0">
              <a:lnSpc>
                <a:spcPct val="90000"/>
              </a:lnSpc>
              <a:spcBef>
                <a:spcPts val="440"/>
              </a:spcBef>
              <a:spcAft>
                <a:spcPts val="0"/>
              </a:spcAft>
              <a:buClr>
                <a:schemeClr val="dk1"/>
              </a:buClr>
              <a:buSzPct val="25000"/>
              <a:buFont typeface="Arial"/>
              <a:buNone/>
            </a:pPr>
            <a:endParaRPr sz="900" b="0" i="0" u="none" strike="noStrike" cap="none">
              <a:solidFill>
                <a:schemeClr val="dk1"/>
              </a:solidFill>
              <a:latin typeface="Calibri"/>
              <a:ea typeface="Calibri"/>
              <a:cs typeface="Calibri"/>
              <a:sym typeface="Calibri"/>
            </a:endParaRPr>
          </a:p>
          <a:p>
            <a:pPr marL="514350" marR="0" lvl="0" indent="-514350" algn="l" rtl="0">
              <a:lnSpc>
                <a:spcPct val="90000"/>
              </a:lnSpc>
              <a:spcBef>
                <a:spcPts val="440"/>
              </a:spcBef>
              <a:spcAft>
                <a:spcPts val="0"/>
              </a:spcAft>
              <a:buClr>
                <a:schemeClr val="dk1"/>
              </a:buClr>
              <a:buSzPct val="100000"/>
              <a:buFont typeface="Arial"/>
              <a:buAutoNum type="arabicPeriod"/>
            </a:pPr>
            <a:r>
              <a:rPr lang="en-US" sz="2400" b="0" i="0" u="none" strike="noStrike" cap="none">
                <a:solidFill>
                  <a:schemeClr val="dk1"/>
                </a:solidFill>
                <a:latin typeface="Calibri"/>
                <a:ea typeface="Calibri"/>
                <a:cs typeface="Calibri"/>
                <a:sym typeface="Calibri"/>
              </a:rPr>
              <a:t>Apply for your children’s double nationality and their passport and verify your options with your consulate.</a:t>
            </a:r>
          </a:p>
          <a:p>
            <a:pPr marL="228600" marR="0" lvl="0" indent="-228600" algn="l" rtl="0">
              <a:lnSpc>
                <a:spcPct val="90000"/>
              </a:lnSpc>
              <a:spcBef>
                <a:spcPts val="440"/>
              </a:spcBef>
              <a:spcAft>
                <a:spcPts val="0"/>
              </a:spcAft>
              <a:buClr>
                <a:schemeClr val="dk1"/>
              </a:buClr>
              <a:buSzPct val="100000"/>
              <a:buFont typeface="Arial"/>
              <a:buNone/>
            </a:pPr>
            <a:endParaRPr sz="900" b="0" i="0" u="none" strike="noStrike" cap="none">
              <a:solidFill>
                <a:schemeClr val="dk1"/>
              </a:solidFill>
              <a:latin typeface="Calibri"/>
              <a:ea typeface="Calibri"/>
              <a:cs typeface="Calibri"/>
              <a:sym typeface="Calibri"/>
            </a:endParaRPr>
          </a:p>
          <a:p>
            <a:pPr marL="514350" marR="0" lvl="0" indent="-514350" algn="l" rtl="0">
              <a:lnSpc>
                <a:spcPct val="90000"/>
              </a:lnSpc>
              <a:spcBef>
                <a:spcPts val="440"/>
              </a:spcBef>
              <a:spcAft>
                <a:spcPts val="0"/>
              </a:spcAft>
              <a:buClr>
                <a:schemeClr val="dk1"/>
              </a:buClr>
              <a:buSzPct val="100000"/>
              <a:buFont typeface="Arial"/>
              <a:buAutoNum type="arabicPeriod"/>
            </a:pPr>
            <a:r>
              <a:rPr lang="en-US" sz="2400" b="0" i="0" u="none" strike="noStrike" cap="none">
                <a:solidFill>
                  <a:schemeClr val="dk1"/>
                </a:solidFill>
                <a:latin typeface="Calibri"/>
                <a:ea typeface="Calibri"/>
                <a:cs typeface="Calibri"/>
                <a:sym typeface="Calibri"/>
              </a:rPr>
              <a:t>Gather important documents in a safe place and make sure your emergency contact is aware of it.</a:t>
            </a:r>
          </a:p>
          <a:p>
            <a:pPr marL="228600" marR="0" lvl="0" indent="-228600" algn="l" rtl="0">
              <a:lnSpc>
                <a:spcPct val="90000"/>
              </a:lnSpc>
              <a:spcBef>
                <a:spcPts val="440"/>
              </a:spcBef>
              <a:spcAft>
                <a:spcPts val="0"/>
              </a:spcAft>
              <a:buClr>
                <a:schemeClr val="dk1"/>
              </a:buClr>
              <a:buSzPct val="100000"/>
              <a:buFont typeface="Arial"/>
              <a:buNone/>
            </a:pPr>
            <a:endParaRPr sz="900" b="1" i="0" u="none" strike="noStrike" cap="none">
              <a:solidFill>
                <a:schemeClr val="dk1"/>
              </a:solidFill>
              <a:latin typeface="Calibri"/>
              <a:ea typeface="Calibri"/>
              <a:cs typeface="Calibri"/>
              <a:sym typeface="Calibri"/>
            </a:endParaRPr>
          </a:p>
          <a:p>
            <a:pPr marL="514350" marR="0" lvl="0" indent="-514350" algn="l" rtl="0">
              <a:lnSpc>
                <a:spcPct val="90000"/>
              </a:lnSpc>
              <a:spcBef>
                <a:spcPts val="440"/>
              </a:spcBef>
              <a:spcAft>
                <a:spcPts val="0"/>
              </a:spcAft>
              <a:buClr>
                <a:schemeClr val="dk1"/>
              </a:buClr>
              <a:buSzPct val="100000"/>
              <a:buFont typeface="Arial"/>
              <a:buAutoNum type="arabicPeriod"/>
            </a:pPr>
            <a:r>
              <a:rPr lang="en-US" sz="2400" b="0" i="0" u="none" strike="noStrike" cap="none">
                <a:solidFill>
                  <a:schemeClr val="dk1"/>
                </a:solidFill>
                <a:latin typeface="Calibri"/>
                <a:ea typeface="Calibri"/>
                <a:cs typeface="Calibri"/>
                <a:sym typeface="Calibri"/>
              </a:rPr>
              <a:t>Save money. Make sure your bank account is connected to a debit card so you can access it in another country and make sure you have access to online banking.</a:t>
            </a:r>
            <a:r>
              <a:rPr lang="en-US" sz="2200" b="0" i="0" u="none" strike="noStrike" cap="none">
                <a:solidFill>
                  <a:schemeClr val="dk1"/>
                </a:solidFill>
                <a:latin typeface="Calibri"/>
                <a:ea typeface="Calibri"/>
                <a:cs typeface="Calibri"/>
                <a:sym typeface="Calibri"/>
              </a:rPr>
              <a:t/>
            </a:r>
            <a:br>
              <a:rPr lang="en-US" sz="2200" b="0" i="0" u="none" strike="noStrike" cap="none">
                <a:solidFill>
                  <a:schemeClr val="dk1"/>
                </a:solidFill>
                <a:latin typeface="Calibri"/>
                <a:ea typeface="Calibri"/>
                <a:cs typeface="Calibri"/>
                <a:sym typeface="Calibri"/>
              </a:rPr>
            </a:br>
            <a:endParaRPr lang="en-US"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114300" y="114300"/>
            <a:ext cx="8412480" cy="752537"/>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600" b="1" i="0" u="none" strike="noStrike" cap="none">
                <a:solidFill>
                  <a:schemeClr val="dk1"/>
                </a:solidFill>
                <a:latin typeface="Calibri"/>
                <a:ea typeface="Calibri"/>
                <a:cs typeface="Calibri"/>
                <a:sym typeface="Calibri"/>
              </a:rPr>
              <a:t>Immigration Relief</a:t>
            </a:r>
          </a:p>
        </p:txBody>
      </p:sp>
      <p:sp>
        <p:nvSpPr>
          <p:cNvPr id="225" name="Shape 225"/>
          <p:cNvSpPr txBox="1">
            <a:spLocks noGrp="1"/>
          </p:cNvSpPr>
          <p:nvPr>
            <p:ph type="body" idx="1"/>
          </p:nvPr>
        </p:nvSpPr>
        <p:spPr>
          <a:xfrm>
            <a:off x="281178" y="1348740"/>
            <a:ext cx="8531352" cy="4403151"/>
          </a:xfrm>
          <a:prstGeom prst="rect">
            <a:avLst/>
          </a:prstGeom>
          <a:noFill/>
          <a:ln>
            <a:noFill/>
          </a:ln>
        </p:spPr>
        <p:txBody>
          <a:bodyPr wrap="square" lIns="91425" tIns="45700" rIns="91425" bIns="45700" anchor="t" anchorCtr="0">
            <a:noAutofit/>
          </a:bodyPr>
          <a:lstStyle/>
          <a:p>
            <a:pPr marL="457200" marR="0" lvl="0" indent="-457200" algn="l" rtl="0">
              <a:lnSpc>
                <a:spcPct val="115000"/>
              </a:lnSpc>
              <a:spcBef>
                <a:spcPts val="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Cancellation of Removal</a:t>
            </a:r>
          </a:p>
          <a:p>
            <a:pPr marL="457200" marR="0" lvl="0" indent="-457200" algn="l" rtl="0">
              <a:lnSpc>
                <a:spcPct val="115000"/>
              </a:lnSpc>
              <a:spcBef>
                <a:spcPts val="116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U visas for crime victims</a:t>
            </a:r>
          </a:p>
          <a:p>
            <a:pPr marL="457200" marR="0" lvl="0" indent="-457200" algn="l" rtl="0">
              <a:lnSpc>
                <a:spcPct val="115000"/>
              </a:lnSpc>
              <a:spcBef>
                <a:spcPts val="116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T visas for trafficking victims</a:t>
            </a:r>
          </a:p>
          <a:p>
            <a:pPr marL="457200" marR="0" lvl="0" indent="-457200" algn="l" rtl="0">
              <a:lnSpc>
                <a:spcPct val="115000"/>
              </a:lnSpc>
              <a:spcBef>
                <a:spcPts val="116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Family-based visas </a:t>
            </a:r>
          </a:p>
          <a:p>
            <a:pPr marL="457200" marR="0" lvl="0" indent="-457200" algn="l" rtl="0">
              <a:lnSpc>
                <a:spcPct val="115000"/>
              </a:lnSpc>
              <a:spcBef>
                <a:spcPts val="116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VAWA</a:t>
            </a:r>
          </a:p>
          <a:p>
            <a:pPr marL="457200" marR="0" lvl="0" indent="-457200" algn="l" rtl="0">
              <a:lnSpc>
                <a:spcPct val="115000"/>
              </a:lnSpc>
              <a:spcBef>
                <a:spcPts val="1160"/>
              </a:spcBef>
              <a:spcAft>
                <a:spcPts val="0"/>
              </a:spcAft>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See an immigration attorney or </a:t>
            </a:r>
            <a:r>
              <a:rPr lang="en-US"/>
              <a:t>DOJ recognized </a:t>
            </a:r>
            <a:r>
              <a:rPr lang="en-US" sz="2800" b="0" i="0" u="none" strike="noStrike" cap="none">
                <a:solidFill>
                  <a:schemeClr val="dk1"/>
                </a:solidFill>
                <a:latin typeface="Calibri"/>
                <a:ea typeface="Calibri"/>
                <a:cs typeface="Calibri"/>
                <a:sym typeface="Calibri"/>
              </a:rPr>
              <a:t>non-profit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160018" y="125730"/>
            <a:ext cx="8828998" cy="742175"/>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800" b="1" i="0" u="none" strike="noStrike" cap="none">
                <a:solidFill>
                  <a:schemeClr val="dk1"/>
                </a:solidFill>
                <a:latin typeface="Calibri"/>
                <a:ea typeface="Calibri"/>
                <a:cs typeface="Calibri"/>
                <a:sym typeface="Calibri"/>
              </a:rPr>
              <a:t>Assistance</a:t>
            </a:r>
          </a:p>
        </p:txBody>
      </p:sp>
      <p:sp>
        <p:nvSpPr>
          <p:cNvPr id="231" name="Shape 231"/>
          <p:cNvSpPr txBox="1">
            <a:spLocks noGrp="1"/>
          </p:cNvSpPr>
          <p:nvPr>
            <p:ph type="body" idx="1"/>
          </p:nvPr>
        </p:nvSpPr>
        <p:spPr>
          <a:xfrm>
            <a:off x="160018" y="1425844"/>
            <a:ext cx="8572500" cy="43260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3600" b="0" i="0" u="none" strike="noStrike" cap="none">
                <a:solidFill>
                  <a:schemeClr val="dk1"/>
                </a:solidFill>
                <a:highlight>
                  <a:srgbClr val="FFFF00"/>
                </a:highlight>
                <a:latin typeface="Calibri"/>
                <a:ea typeface="Calibri"/>
                <a:cs typeface="Calibri"/>
                <a:sym typeface="Calibri"/>
              </a:rPr>
              <a:t>List Local Resources</a:t>
            </a:r>
          </a:p>
          <a:p>
            <a:pPr marL="571500" marR="0" lvl="0" indent="-571500" algn="l" rtl="0">
              <a:lnSpc>
                <a:spcPct val="90000"/>
              </a:lnSpc>
              <a:spcBef>
                <a:spcPts val="0"/>
              </a:spcBef>
              <a:spcAft>
                <a:spcPts val="0"/>
              </a:spcAft>
              <a:buClr>
                <a:schemeClr val="dk1"/>
              </a:buClr>
              <a:buSzPct val="25000"/>
              <a:buFont typeface="Arial"/>
              <a:buNone/>
            </a:pPr>
            <a:endParaRPr sz="3600" b="0" i="0" u="none" strike="noStrike" cap="none">
              <a:solidFill>
                <a:schemeClr val="dk1"/>
              </a:solidFill>
              <a:latin typeface="Calibri"/>
              <a:ea typeface="Calibri"/>
              <a:cs typeface="Calibri"/>
              <a:sym typeface="Calibri"/>
            </a:endParaRPr>
          </a:p>
          <a:p>
            <a:pPr marL="571500" marR="0" lvl="0" indent="-571500" algn="l" rtl="0">
              <a:lnSpc>
                <a:spcPct val="90000"/>
              </a:lnSpc>
              <a:spcBef>
                <a:spcPts val="0"/>
              </a:spcBef>
              <a:spcAft>
                <a:spcPts val="0"/>
              </a:spcAft>
              <a:buClr>
                <a:schemeClr val="dk1"/>
              </a:buClr>
              <a:buSzPct val="25000"/>
              <a:buFont typeface="Arial"/>
              <a:buNone/>
            </a:pPr>
            <a:endParaRPr sz="3600" b="0" i="0" u="none" strike="noStrike" cap="none">
              <a:solidFill>
                <a:schemeClr val="dk1"/>
              </a:solidFill>
              <a:latin typeface="Calibri"/>
              <a:ea typeface="Calibri"/>
              <a:cs typeface="Calibri"/>
              <a:sym typeface="Calibri"/>
            </a:endParaRPr>
          </a:p>
          <a:p>
            <a:pPr marL="571500" marR="0" lvl="0" indent="-571500" algn="l" rtl="0">
              <a:lnSpc>
                <a:spcPct val="90000"/>
              </a:lnSpc>
              <a:spcBef>
                <a:spcPts val="0"/>
              </a:spcBef>
              <a:spcAft>
                <a:spcPts val="0"/>
              </a:spcAft>
              <a:buClr>
                <a:schemeClr val="dk1"/>
              </a:buClr>
              <a:buSzPct val="25000"/>
              <a:buFont typeface="Arial"/>
              <a:buNone/>
            </a:pPr>
            <a:endParaRPr sz="3600" b="0" i="0" u="none" strike="noStrike" cap="none">
              <a:solidFill>
                <a:schemeClr val="dk1"/>
              </a:solidFill>
              <a:latin typeface="Calibri"/>
              <a:ea typeface="Calibri"/>
              <a:cs typeface="Calibri"/>
              <a:sym typeface="Calibri"/>
            </a:endParaRPr>
          </a:p>
          <a:p>
            <a:pPr marL="571500" marR="0" lvl="0" indent="-571500" algn="l" rtl="0">
              <a:lnSpc>
                <a:spcPct val="90000"/>
              </a:lnSpc>
              <a:spcBef>
                <a:spcPts val="0"/>
              </a:spcBef>
              <a:spcAft>
                <a:spcPts val="0"/>
              </a:spcAft>
              <a:buClr>
                <a:schemeClr val="dk1"/>
              </a:buClr>
              <a:buSzPct val="25000"/>
              <a:buFont typeface="Arial"/>
              <a:buNone/>
            </a:pPr>
            <a:endParaRPr sz="3600" b="0" i="0" u="none" strike="noStrike" cap="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ctrTitle"/>
          </p:nvPr>
        </p:nvSpPr>
        <p:spPr>
          <a:xfrm>
            <a:off x="685800" y="1122362"/>
            <a:ext cx="7772400" cy="2387600"/>
          </a:xfrm>
          <a:prstGeom prst="rect">
            <a:avLst/>
          </a:prstGeom>
          <a:noFill/>
          <a:ln>
            <a:noFill/>
          </a:ln>
        </p:spPr>
        <p:txBody>
          <a:bodyPr wrap="square"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6000" b="1" i="0" u="none" strike="noStrike" cap="none">
                <a:solidFill>
                  <a:schemeClr val="dk1"/>
                </a:solidFill>
                <a:latin typeface="Calibri"/>
                <a:ea typeface="Calibri"/>
                <a:cs typeface="Calibri"/>
                <a:sym typeface="Calibri"/>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52575" y="66450"/>
            <a:ext cx="9037500" cy="8004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1" dirty="0" smtClean="0"/>
              <a:t>Update on DACA Announcement</a:t>
            </a:r>
            <a:endParaRPr lang="en-US" sz="4000" b="1" i="0" u="none" strike="noStrike" cap="none" dirty="0">
              <a:solidFill>
                <a:schemeClr val="dk1"/>
              </a:solidFill>
              <a:latin typeface="Calibri"/>
              <a:ea typeface="Calibri"/>
              <a:cs typeface="Calibri"/>
              <a:sym typeface="Calibri"/>
            </a:endParaRPr>
          </a:p>
        </p:txBody>
      </p:sp>
      <p:sp>
        <p:nvSpPr>
          <p:cNvPr id="100" name="Shape 100"/>
          <p:cNvSpPr txBox="1">
            <a:spLocks noGrp="1"/>
          </p:cNvSpPr>
          <p:nvPr>
            <p:ph type="body" idx="1"/>
          </p:nvPr>
        </p:nvSpPr>
        <p:spPr>
          <a:xfrm>
            <a:off x="52575" y="1265082"/>
            <a:ext cx="9037500" cy="4991400"/>
          </a:xfrm>
          <a:prstGeom prst="rect">
            <a:avLst/>
          </a:prstGeom>
          <a:noFill/>
          <a:ln>
            <a:noFill/>
          </a:ln>
        </p:spPr>
        <p:txBody>
          <a:bodyPr wrap="square" lIns="91425" tIns="91425" rIns="91425" bIns="91425" anchor="t" anchorCtr="0">
            <a:noAutofit/>
          </a:bodyPr>
          <a:lstStyle/>
          <a:p>
            <a:pPr indent="0">
              <a:buNone/>
            </a:pPr>
            <a:r>
              <a:rPr lang="en-US" sz="2500" dirty="0"/>
              <a:t>On Jan. 9th, 2018, a Federal District Court judge in California issued an order mandating that USCIS resume accepting DACA applications for most individuals who have previously been granted DACA.  </a:t>
            </a:r>
            <a:endParaRPr lang="en-US" sz="2500" dirty="0" smtClean="0"/>
          </a:p>
          <a:p>
            <a:pPr indent="0">
              <a:buNone/>
            </a:pPr>
            <a:endParaRPr lang="en-US" sz="2500" dirty="0" smtClean="0"/>
          </a:p>
          <a:p>
            <a:pPr indent="0">
              <a:buNone/>
            </a:pPr>
            <a:r>
              <a:rPr lang="en-US" sz="2500" dirty="0" smtClean="0"/>
              <a:t>Although </a:t>
            </a:r>
            <a:r>
              <a:rPr lang="en-US" sz="2500" dirty="0"/>
              <a:t>the Trump administration is appealing this order to higher courts, until further notice,</a:t>
            </a:r>
            <a:r>
              <a:rPr lang="en-US" sz="2500" b="1" dirty="0"/>
              <a:t> DACA renewals will be accepted, based on the terms in place before it was rescinded on Sept. 5, 2017. </a:t>
            </a:r>
          </a:p>
          <a:p>
            <a:pPr marL="0" lvl="0" indent="0">
              <a:buNone/>
            </a:pPr>
            <a:endParaRPr lang="en-US" sz="1600" dirty="0"/>
          </a:p>
          <a:p>
            <a:pPr marL="342900" indent="-342900">
              <a:buFont typeface="+mj-lt"/>
              <a:buAutoNum type="arabicPeriod"/>
            </a:pPr>
            <a:endParaRPr lang="en-US" sz="1600" dirty="0">
              <a:latin typeface="Calibri Light" panose="020F0302020204030204" pitchFamily="34" charset="0"/>
              <a:cs typeface="Calibri Light" panose="020F0302020204030204" pitchFamily="34" charset="0"/>
            </a:endParaRPr>
          </a:p>
          <a:p>
            <a:pPr marL="228600" marR="0" lvl="0" indent="-50800" algn="l" rtl="0">
              <a:lnSpc>
                <a:spcPct val="90000"/>
              </a:lnSpc>
              <a:spcBef>
                <a:spcPts val="0"/>
              </a:spcBef>
              <a:spcAft>
                <a:spcPts val="0"/>
              </a:spcAft>
              <a:buClr>
                <a:schemeClr val="dk1"/>
              </a:buClr>
              <a:buSzPct val="100000"/>
              <a:buFont typeface="Arial"/>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2225" y="53175"/>
            <a:ext cx="9144000" cy="9570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1" i="0" u="none" strike="noStrike" cap="none" dirty="0" smtClean="0">
                <a:solidFill>
                  <a:schemeClr val="dk1"/>
                </a:solidFill>
                <a:latin typeface="Calibri"/>
                <a:ea typeface="Calibri"/>
                <a:cs typeface="Calibri"/>
                <a:sym typeface="Calibri"/>
              </a:rPr>
              <a:t>Who Can Reapply?</a:t>
            </a:r>
            <a:endParaRPr lang="en-US" sz="4000" b="1" i="0" u="none" strike="noStrike" cap="none" dirty="0">
              <a:solidFill>
                <a:schemeClr val="dk1"/>
              </a:solidFill>
              <a:latin typeface="Calibri"/>
              <a:ea typeface="Calibri"/>
              <a:cs typeface="Calibri"/>
              <a:sym typeface="Calibri"/>
            </a:endParaRPr>
          </a:p>
        </p:txBody>
      </p:sp>
      <p:sp>
        <p:nvSpPr>
          <p:cNvPr id="105" name="Shape 105"/>
          <p:cNvSpPr txBox="1">
            <a:spLocks noGrp="1"/>
          </p:cNvSpPr>
          <p:nvPr>
            <p:ph type="body" idx="1"/>
          </p:nvPr>
        </p:nvSpPr>
        <p:spPr>
          <a:xfrm>
            <a:off x="-47479" y="1132283"/>
            <a:ext cx="9111900" cy="4906200"/>
          </a:xfrm>
          <a:prstGeom prst="rect">
            <a:avLst/>
          </a:prstGeom>
          <a:noFill/>
          <a:ln>
            <a:noFill/>
          </a:ln>
        </p:spPr>
        <p:txBody>
          <a:bodyPr wrap="square" lIns="91425" tIns="91425" rIns="91425" bIns="91425" anchor="t" anchorCtr="0">
            <a:noAutofit/>
          </a:bodyPr>
          <a:lstStyle/>
          <a:p>
            <a:pPr indent="0">
              <a:buNone/>
            </a:pPr>
            <a:r>
              <a:rPr lang="en-US" sz="2400" b="1" dirty="0"/>
              <a:t>Anyone who has previously been granted DACA is eligible to apply.</a:t>
            </a:r>
            <a:r>
              <a:rPr lang="en-US" sz="2400" dirty="0"/>
              <a:t>  Depending on when your DACA expires (or expired) there are different processes for completing your application (</a:t>
            </a:r>
            <a:r>
              <a:rPr lang="en-US" sz="2400" i="1" dirty="0"/>
              <a:t>explained below</a:t>
            </a:r>
            <a:r>
              <a:rPr lang="en-US" sz="2400" dirty="0"/>
              <a:t>)</a:t>
            </a:r>
            <a:r>
              <a:rPr lang="en-US" sz="2400" dirty="0" smtClean="0"/>
              <a:t>.</a:t>
            </a:r>
          </a:p>
          <a:p>
            <a:pPr indent="0">
              <a:buNone/>
            </a:pPr>
            <a:r>
              <a:rPr lang="en-US" sz="2400" b="1" dirty="0" smtClean="0"/>
              <a:t>IMPORTANT</a:t>
            </a:r>
            <a:r>
              <a:rPr lang="en-US" sz="2400" b="1" dirty="0"/>
              <a:t>:</a:t>
            </a:r>
            <a:r>
              <a:rPr lang="en-US" sz="2400" dirty="0"/>
              <a:t>  Only individuals who have previously been granted DACA are eligible to apply under this court order.  If you have never been granted DACA in the past (even if you would have previously been eligible to apply), you CANNOT apply under this order</a:t>
            </a:r>
            <a:r>
              <a:rPr lang="en-US" sz="2400" dirty="0" smtClean="0"/>
              <a:t>.</a:t>
            </a:r>
          </a:p>
          <a:p>
            <a:endParaRPr lang="en-US" sz="2400" dirty="0"/>
          </a:p>
          <a:p>
            <a:pPr lvl="0" indent="0">
              <a:buNone/>
            </a:pPr>
            <a:r>
              <a:rPr lang="en-US" sz="2400" b="1" dirty="0"/>
              <a:t>The DACA Renewal window is temporary. </a:t>
            </a:r>
            <a:r>
              <a:rPr lang="en-US" sz="2400" dirty="0"/>
              <a:t> </a:t>
            </a:r>
            <a:r>
              <a:rPr lang="en-US" sz="2400" b="1" dirty="0"/>
              <a:t>If you and a trusted legal service provider determine you qualify, apply immediately! </a:t>
            </a:r>
            <a:endParaRPr lang="en-US" sz="2400" dirty="0"/>
          </a:p>
          <a:p>
            <a:pPr lvl="1" indent="0">
              <a:buNone/>
            </a:pPr>
            <a:r>
              <a:rPr lang="en-US" dirty="0" smtClean="0"/>
              <a:t>- The </a:t>
            </a:r>
            <a:r>
              <a:rPr lang="en-US" dirty="0"/>
              <a:t>Department of Justice has appealed the DACA decision and is looking to take this fight to the Supreme Court.</a:t>
            </a:r>
          </a:p>
          <a:p>
            <a:endParaRPr lang="en-US" sz="2400" dirty="0"/>
          </a:p>
          <a:p>
            <a:pPr marL="177800" indent="0">
              <a:lnSpc>
                <a:spcPct val="115000"/>
              </a:lnSpc>
              <a:buSzPct val="25000"/>
              <a:buNone/>
            </a:pPr>
            <a:endParaRPr lang="en-US" sz="1800" dirty="0" smtClean="0"/>
          </a:p>
          <a:p>
            <a:pPr marL="177800" indent="0">
              <a:lnSpc>
                <a:spcPct val="115000"/>
              </a:lnSpc>
              <a:buSzPct val="25000"/>
              <a:buNone/>
            </a:pPr>
            <a:endParaRPr lang="en-US" sz="1800" dirty="0"/>
          </a:p>
          <a:p>
            <a:pPr marL="177800" marR="0" lvl="0" indent="0" algn="l" rtl="0">
              <a:lnSpc>
                <a:spcPct val="115000"/>
              </a:lnSpc>
              <a:spcBef>
                <a:spcPts val="1000"/>
              </a:spcBef>
              <a:spcAft>
                <a:spcPts val="0"/>
              </a:spcAft>
              <a:buClr>
                <a:schemeClr val="dk1"/>
              </a:buClr>
              <a:buSzPct val="25000"/>
              <a:buFont typeface="Arial"/>
              <a:buNone/>
            </a:pPr>
            <a:endParaRPr sz="1800" b="0" i="0" u="none" strike="noStrike" cap="none" dirty="0">
              <a:solidFill>
                <a:srgbClr val="222222"/>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title"/>
          </p:nvPr>
        </p:nvSpPr>
        <p:spPr>
          <a:xfrm>
            <a:off x="32225" y="53175"/>
            <a:ext cx="9144000" cy="9570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1" i="0" u="none" strike="noStrike" cap="none" dirty="0" smtClean="0">
                <a:solidFill>
                  <a:schemeClr val="dk1"/>
                </a:solidFill>
                <a:latin typeface="Calibri"/>
                <a:ea typeface="Calibri"/>
                <a:cs typeface="Calibri"/>
                <a:sym typeface="Calibri"/>
              </a:rPr>
              <a:t>How do I apply?</a:t>
            </a:r>
            <a:endParaRPr lang="en-US" sz="4000" b="1" i="0" u="none" strike="noStrike" cap="none" dirty="0">
              <a:solidFill>
                <a:schemeClr val="dk1"/>
              </a:solidFill>
              <a:latin typeface="Calibri"/>
              <a:ea typeface="Calibri"/>
              <a:cs typeface="Calibri"/>
              <a:sym typeface="Calibri"/>
            </a:endParaRPr>
          </a:p>
        </p:txBody>
      </p:sp>
      <p:sp>
        <p:nvSpPr>
          <p:cNvPr id="3" name="Rectangle 2"/>
          <p:cNvSpPr/>
          <p:nvPr/>
        </p:nvSpPr>
        <p:spPr>
          <a:xfrm>
            <a:off x="197555" y="1336120"/>
            <a:ext cx="8678333" cy="3400931"/>
          </a:xfrm>
          <a:prstGeom prst="rect">
            <a:avLst/>
          </a:prstGeom>
        </p:spPr>
        <p:txBody>
          <a:bodyPr wrap="square">
            <a:spAutoFit/>
          </a:bodyPr>
          <a:lstStyle/>
          <a:p>
            <a:pPr lvl="1"/>
            <a:r>
              <a:rPr lang="en-US" sz="2500" b="1" dirty="0">
                <a:latin typeface="Calibri"/>
                <a:cs typeface="Calibri"/>
              </a:rPr>
              <a:t>If your DACA is </a:t>
            </a:r>
            <a:r>
              <a:rPr lang="en-US" sz="2500" b="1" dirty="0" smtClean="0">
                <a:latin typeface="Calibri"/>
                <a:cs typeface="Calibri"/>
              </a:rPr>
              <a:t>EXPIRED (Part 1)</a:t>
            </a:r>
            <a:endParaRPr lang="en-US" sz="2500" dirty="0">
              <a:latin typeface="Calibri"/>
              <a:cs typeface="Calibri"/>
            </a:endParaRPr>
          </a:p>
          <a:p>
            <a:pPr lvl="2"/>
            <a:endParaRPr lang="en-US" sz="2500" b="1" dirty="0" smtClean="0">
              <a:latin typeface="Calibri"/>
              <a:cs typeface="Calibri"/>
            </a:endParaRPr>
          </a:p>
          <a:p>
            <a:pPr lvl="2"/>
            <a:r>
              <a:rPr lang="en-US" sz="2500" b="1" dirty="0" smtClean="0">
                <a:latin typeface="Calibri"/>
                <a:cs typeface="Calibri"/>
              </a:rPr>
              <a:t>If </a:t>
            </a:r>
            <a:r>
              <a:rPr lang="en-US" sz="2500" b="1" dirty="0">
                <a:latin typeface="Calibri"/>
                <a:cs typeface="Calibri"/>
              </a:rPr>
              <a:t>your DACA expired </a:t>
            </a:r>
            <a:r>
              <a:rPr lang="en-US" sz="2500" b="1" u="sng" dirty="0">
                <a:latin typeface="Calibri"/>
                <a:cs typeface="Calibri"/>
              </a:rPr>
              <a:t>ON OR AFTER Sept 5</a:t>
            </a:r>
            <a:r>
              <a:rPr lang="en-US" sz="2500" b="1" u="sng" baseline="30000" dirty="0">
                <a:latin typeface="Calibri"/>
                <a:cs typeface="Calibri"/>
              </a:rPr>
              <a:t>th</a:t>
            </a:r>
            <a:r>
              <a:rPr lang="en-US" sz="2500" b="1" u="sng" dirty="0">
                <a:latin typeface="Calibri"/>
                <a:cs typeface="Calibri"/>
              </a:rPr>
              <a:t>, 2016</a:t>
            </a:r>
            <a:r>
              <a:rPr lang="en-US" sz="2500" b="1" dirty="0">
                <a:latin typeface="Calibri"/>
                <a:cs typeface="Calibri"/>
              </a:rPr>
              <a:t> you may send USCIS a DACA Renewal Application: </a:t>
            </a:r>
            <a:endParaRPr lang="en-US" sz="2500" dirty="0">
              <a:latin typeface="Calibri"/>
              <a:cs typeface="Calibri"/>
            </a:endParaRPr>
          </a:p>
          <a:p>
            <a:pPr lvl="6"/>
            <a:r>
              <a:rPr lang="en-US" sz="2500" dirty="0">
                <a:latin typeface="Calibri"/>
                <a:cs typeface="Calibri"/>
              </a:rPr>
              <a:t>	</a:t>
            </a:r>
            <a:endParaRPr lang="en-US" sz="2500" dirty="0" smtClean="0">
              <a:latin typeface="Calibri"/>
              <a:cs typeface="Calibri"/>
            </a:endParaRPr>
          </a:p>
          <a:p>
            <a:pPr marL="342900" lvl="6" indent="-342900">
              <a:buFont typeface="Arial"/>
              <a:buChar char="•"/>
            </a:pPr>
            <a:r>
              <a:rPr lang="en-US" sz="2500" dirty="0" smtClean="0">
                <a:latin typeface="Calibri"/>
                <a:cs typeface="Calibri"/>
              </a:rPr>
              <a:t>Forms </a:t>
            </a:r>
            <a:r>
              <a:rPr lang="en-US" sz="2500" dirty="0">
                <a:latin typeface="Calibri"/>
                <a:cs typeface="Calibri"/>
              </a:rPr>
              <a:t>to fill out: </a:t>
            </a:r>
          </a:p>
          <a:p>
            <a:pPr lvl="2"/>
            <a:r>
              <a:rPr lang="en-US" sz="2500" dirty="0" smtClean="0">
                <a:latin typeface="Calibri"/>
                <a:cs typeface="Calibri"/>
              </a:rPr>
              <a:t>	</a:t>
            </a:r>
            <a:r>
              <a:rPr lang="en-US" sz="2000" dirty="0" smtClean="0">
                <a:latin typeface="Calibri"/>
                <a:cs typeface="Calibri"/>
              </a:rPr>
              <a:t>1) Form </a:t>
            </a:r>
            <a:r>
              <a:rPr lang="en-US" sz="2000" dirty="0">
                <a:latin typeface="Calibri"/>
                <a:cs typeface="Calibri"/>
              </a:rPr>
              <a:t>I-821D, Consideration of Deferred Action for Childhood Arrivals; </a:t>
            </a:r>
            <a:endParaRPr lang="en-US" sz="2000" dirty="0" smtClean="0">
              <a:latin typeface="Calibri"/>
              <a:cs typeface="Calibri"/>
            </a:endParaRPr>
          </a:p>
          <a:p>
            <a:pPr lvl="8"/>
            <a:r>
              <a:rPr lang="en-US" sz="2000" dirty="0" smtClean="0">
                <a:latin typeface="Calibri"/>
                <a:cs typeface="Calibri"/>
              </a:rPr>
              <a:t>	2) Form </a:t>
            </a:r>
            <a:r>
              <a:rPr lang="en-US" sz="2000" dirty="0">
                <a:latin typeface="Calibri"/>
                <a:cs typeface="Calibri"/>
              </a:rPr>
              <a:t>I-765, Application for Employment Authorization; 	</a:t>
            </a:r>
            <a:r>
              <a:rPr lang="en-US" sz="2000" dirty="0" smtClean="0">
                <a:latin typeface="Calibri"/>
                <a:cs typeface="Calibri"/>
              </a:rPr>
              <a:t>	</a:t>
            </a:r>
          </a:p>
          <a:p>
            <a:pPr lvl="8"/>
            <a:r>
              <a:rPr lang="en-US" sz="2000" dirty="0">
                <a:latin typeface="Calibri"/>
                <a:cs typeface="Calibri"/>
              </a:rPr>
              <a:t>	</a:t>
            </a:r>
            <a:r>
              <a:rPr lang="en-US" sz="2000" dirty="0" smtClean="0">
                <a:latin typeface="Calibri"/>
                <a:cs typeface="Calibri"/>
              </a:rPr>
              <a:t>3) Form </a:t>
            </a:r>
            <a:r>
              <a:rPr lang="en-US" sz="2000" dirty="0">
                <a:latin typeface="Calibri"/>
                <a:cs typeface="Calibri"/>
              </a:rPr>
              <a:t>I-765WS Worksheet.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I apply?</a:t>
            </a:r>
            <a:endParaRPr lang="en-US" dirty="0"/>
          </a:p>
        </p:txBody>
      </p:sp>
      <p:sp>
        <p:nvSpPr>
          <p:cNvPr id="3" name="Text Placeholder 2"/>
          <p:cNvSpPr>
            <a:spLocks noGrp="1"/>
          </p:cNvSpPr>
          <p:nvPr>
            <p:ph type="body" idx="1"/>
          </p:nvPr>
        </p:nvSpPr>
        <p:spPr>
          <a:xfrm>
            <a:off x="13068" y="1213556"/>
            <a:ext cx="8989821" cy="4538336"/>
          </a:xfrm>
        </p:spPr>
        <p:txBody>
          <a:bodyPr/>
          <a:lstStyle/>
          <a:p>
            <a:pPr marL="228600" lvl="1" indent="0">
              <a:spcBef>
                <a:spcPts val="1000"/>
              </a:spcBef>
              <a:buNone/>
            </a:pPr>
            <a:r>
              <a:rPr lang="en-US" sz="2500" b="1" dirty="0"/>
              <a:t>If your DACA is EXPIRED (Part 2</a:t>
            </a:r>
            <a:r>
              <a:rPr lang="en-US" sz="2500" b="1" dirty="0" smtClean="0"/>
              <a:t>):</a:t>
            </a:r>
            <a:endParaRPr lang="en-US" sz="2400" b="1" dirty="0" smtClean="0"/>
          </a:p>
          <a:p>
            <a:pPr indent="0">
              <a:buNone/>
            </a:pPr>
            <a:endParaRPr lang="en-US" sz="2400" b="1" dirty="0"/>
          </a:p>
          <a:p>
            <a:pPr indent="0">
              <a:buNone/>
            </a:pPr>
            <a:r>
              <a:rPr lang="en-US" sz="2400" b="1" dirty="0" smtClean="0"/>
              <a:t>If </a:t>
            </a:r>
            <a:r>
              <a:rPr lang="en-US" sz="2400" b="1" dirty="0"/>
              <a:t>your DACA expired </a:t>
            </a:r>
            <a:r>
              <a:rPr lang="en-US" sz="2400" b="1" u="sng" dirty="0"/>
              <a:t>BEFORE September 5, 2016</a:t>
            </a:r>
            <a:r>
              <a:rPr lang="en-US" sz="2400" b="1" dirty="0"/>
              <a:t>, you must complete an INITIAL DACA </a:t>
            </a:r>
            <a:r>
              <a:rPr lang="en-US" sz="2400" b="1" dirty="0" smtClean="0"/>
              <a:t>application:</a:t>
            </a:r>
            <a:endParaRPr lang="en-US" sz="2400" dirty="0" smtClean="0"/>
          </a:p>
          <a:p>
            <a:pPr indent="0">
              <a:buNone/>
            </a:pPr>
            <a:r>
              <a:rPr lang="en-US" sz="2400" dirty="0" smtClean="0"/>
              <a:t>- </a:t>
            </a:r>
            <a:r>
              <a:rPr lang="en-US" sz="2500" dirty="0" smtClean="0"/>
              <a:t>All </a:t>
            </a:r>
            <a:r>
              <a:rPr lang="en-US" sz="2500" dirty="0"/>
              <a:t>applicants must include the date their DACA expired or will expire on Part 1 of the Form I-821D, and complete all sections of the I-821D (including those indicated as “for initial applications only”).</a:t>
            </a:r>
          </a:p>
          <a:p>
            <a:pPr lvl="0" indent="0">
              <a:buNone/>
            </a:pPr>
            <a:r>
              <a:rPr lang="en-US" sz="2500" dirty="0" smtClean="0"/>
              <a:t>- All </a:t>
            </a:r>
            <a:r>
              <a:rPr lang="en-US" sz="2500" dirty="0"/>
              <a:t>applicants must include the supporting documentation necessary for an initial application (including proof that the applicant meets the education requirement, proof of entry before age 16, proof of continuous presence and related documents).</a:t>
            </a:r>
          </a:p>
          <a:p>
            <a:endParaRPr lang="en-US" dirty="0"/>
          </a:p>
        </p:txBody>
      </p:sp>
    </p:spTree>
    <p:extLst>
      <p:ext uri="{BB962C8B-B14F-4D97-AF65-F5344CB8AC3E}">
        <p14:creationId xmlns:p14="http://schemas.microsoft.com/office/powerpoint/2010/main" val="75382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apply?</a:t>
            </a:r>
            <a:endParaRPr lang="en-US" b="1" dirty="0"/>
          </a:p>
        </p:txBody>
      </p:sp>
      <p:sp>
        <p:nvSpPr>
          <p:cNvPr id="3" name="Text Placeholder 2"/>
          <p:cNvSpPr>
            <a:spLocks noGrp="1"/>
          </p:cNvSpPr>
          <p:nvPr>
            <p:ph type="body" idx="1"/>
          </p:nvPr>
        </p:nvSpPr>
        <p:spPr>
          <a:xfrm>
            <a:off x="41291" y="1231222"/>
            <a:ext cx="7886700" cy="4351338"/>
          </a:xfrm>
        </p:spPr>
        <p:txBody>
          <a:bodyPr/>
          <a:lstStyle/>
          <a:p>
            <a:pPr marL="228600" lvl="1" indent="0">
              <a:spcBef>
                <a:spcPts val="1000"/>
              </a:spcBef>
              <a:buNone/>
            </a:pPr>
            <a:r>
              <a:rPr lang="en-US" b="1" dirty="0"/>
              <a:t>If your DACA is </a:t>
            </a:r>
            <a:r>
              <a:rPr lang="en-US" b="1" u="sng" dirty="0"/>
              <a:t>NOT YET </a:t>
            </a:r>
            <a:r>
              <a:rPr lang="en-US" b="1" u="sng" dirty="0" smtClean="0"/>
              <a:t>EXPIRED</a:t>
            </a:r>
            <a:r>
              <a:rPr lang="en-US" b="1" dirty="0" smtClean="0"/>
              <a:t>:</a:t>
            </a:r>
            <a:endParaRPr lang="en-US" dirty="0"/>
          </a:p>
          <a:p>
            <a:pPr marL="228600" lvl="1" indent="0">
              <a:spcBef>
                <a:spcPts val="1000"/>
              </a:spcBef>
              <a:buNone/>
            </a:pPr>
            <a:endParaRPr lang="en-US" b="1" dirty="0"/>
          </a:p>
          <a:p>
            <a:pPr marL="228600" lvl="1" indent="0">
              <a:spcBef>
                <a:spcPts val="1000"/>
              </a:spcBef>
              <a:buNone/>
            </a:pPr>
            <a:r>
              <a:rPr lang="en-US" b="1" dirty="0" smtClean="0"/>
              <a:t>If </a:t>
            </a:r>
            <a:r>
              <a:rPr lang="en-US" b="1" dirty="0"/>
              <a:t>your DACA expires in the next 150 </a:t>
            </a:r>
            <a:r>
              <a:rPr lang="en-US" b="1" dirty="0" smtClean="0"/>
              <a:t>days:</a:t>
            </a:r>
            <a:endParaRPr lang="en-US" dirty="0"/>
          </a:p>
          <a:p>
            <a:pPr marL="228600" lvl="1" indent="0">
              <a:spcBef>
                <a:spcPts val="1000"/>
              </a:spcBef>
              <a:buNone/>
            </a:pPr>
            <a:r>
              <a:rPr lang="en-US" dirty="0" smtClean="0"/>
              <a:t>You </a:t>
            </a:r>
            <a:r>
              <a:rPr lang="en-US" dirty="0"/>
              <a:t>should be able to file to renew your DACA status using Forms I-821D, I-765 and I-</a:t>
            </a:r>
            <a:r>
              <a:rPr lang="en-US" dirty="0" smtClean="0"/>
              <a:t>765WS.</a:t>
            </a:r>
          </a:p>
          <a:p>
            <a:pPr marL="228600" lvl="1" indent="0">
              <a:spcBef>
                <a:spcPts val="1000"/>
              </a:spcBef>
              <a:buNone/>
            </a:pPr>
            <a:endParaRPr lang="en-US" b="1" dirty="0" smtClean="0"/>
          </a:p>
          <a:p>
            <a:pPr marL="228600" lvl="1" indent="0">
              <a:spcBef>
                <a:spcPts val="1000"/>
              </a:spcBef>
              <a:buNone/>
            </a:pPr>
            <a:r>
              <a:rPr lang="en-US" b="1" dirty="0" smtClean="0"/>
              <a:t>If </a:t>
            </a:r>
            <a:r>
              <a:rPr lang="en-US" b="1" dirty="0"/>
              <a:t>your DACA expires in MORE than 150 </a:t>
            </a:r>
            <a:r>
              <a:rPr lang="en-US" b="1" dirty="0" smtClean="0"/>
              <a:t>days:</a:t>
            </a:r>
            <a:endParaRPr lang="en-US" dirty="0"/>
          </a:p>
          <a:p>
            <a:pPr marL="228600" lvl="1" indent="0">
              <a:spcBef>
                <a:spcPts val="1000"/>
              </a:spcBef>
              <a:buNone/>
            </a:pPr>
            <a:r>
              <a:rPr lang="en-US" dirty="0" smtClean="0"/>
              <a:t>It </a:t>
            </a:r>
            <a:r>
              <a:rPr lang="en-US" dirty="0"/>
              <a:t>is unclear if USCIS will adjudicate these applications.  Applicants can submit applications, but USCIS may reject them or decline to process them. </a:t>
            </a:r>
            <a:r>
              <a:rPr lang="en-US" sz="1100" dirty="0"/>
              <a:t> </a:t>
            </a:r>
            <a:endParaRPr lang="en-US" dirty="0" smtClean="0"/>
          </a:p>
          <a:p>
            <a:pPr indent="0">
              <a:buNone/>
            </a:pPr>
            <a:endParaRPr lang="en-US" dirty="0"/>
          </a:p>
        </p:txBody>
      </p:sp>
    </p:spTree>
    <p:extLst>
      <p:ext uri="{BB962C8B-B14F-4D97-AF65-F5344CB8AC3E}">
        <p14:creationId xmlns:p14="http://schemas.microsoft.com/office/powerpoint/2010/main" val="289528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the risks of applying?</a:t>
            </a:r>
            <a:endParaRPr lang="en-US" b="1" dirty="0"/>
          </a:p>
        </p:txBody>
      </p:sp>
      <p:sp>
        <p:nvSpPr>
          <p:cNvPr id="3" name="Text Placeholder 2"/>
          <p:cNvSpPr>
            <a:spLocks noGrp="1"/>
          </p:cNvSpPr>
          <p:nvPr>
            <p:ph type="body" idx="1"/>
          </p:nvPr>
        </p:nvSpPr>
        <p:spPr>
          <a:xfrm>
            <a:off x="41290" y="1259444"/>
            <a:ext cx="8651155" cy="4351338"/>
          </a:xfrm>
        </p:spPr>
        <p:txBody>
          <a:bodyPr/>
          <a:lstStyle/>
          <a:p>
            <a:pPr indent="0">
              <a:buNone/>
            </a:pPr>
            <a:r>
              <a:rPr lang="en-US" sz="2500" dirty="0"/>
              <a:t>There is no guarantee that USCIS will fully process your DACA application.   The Trump administration is appealing this decision and a higher court may allow USCIS to stop processing these applications</a:t>
            </a:r>
            <a:r>
              <a:rPr lang="en-US" sz="2500" dirty="0" smtClean="0"/>
              <a:t>.</a:t>
            </a:r>
          </a:p>
          <a:p>
            <a:endParaRPr lang="en-US" sz="1800" dirty="0"/>
          </a:p>
          <a:p>
            <a:pPr indent="0">
              <a:buNone/>
            </a:pPr>
            <a:r>
              <a:rPr lang="en-US" sz="2500" dirty="0"/>
              <a:t>You may lose your $495 application fee</a:t>
            </a:r>
            <a:r>
              <a:rPr lang="en-US" sz="2500" dirty="0" smtClean="0"/>
              <a:t>.</a:t>
            </a:r>
          </a:p>
          <a:p>
            <a:pPr indent="0">
              <a:buNone/>
            </a:pPr>
            <a:endParaRPr lang="en-US" sz="1800" dirty="0"/>
          </a:p>
          <a:p>
            <a:pPr indent="0">
              <a:buNone/>
            </a:pPr>
            <a:r>
              <a:rPr lang="en-US" sz="2500" dirty="0"/>
              <a:t>Any new information you submit to USCIS, including personal information such as your address and criminal history, may be shared with immigration enforcement agents.  Although USCIS says it is only sharing this information in certain limited circumstances right now, that could change in the future.</a:t>
            </a:r>
          </a:p>
          <a:p>
            <a:pPr marL="742950" indent="-514350">
              <a:buFont typeface="+mj-lt"/>
              <a:buAutoNum type="arabicPeriod"/>
            </a:pPr>
            <a:endParaRPr lang="en-US" dirty="0"/>
          </a:p>
        </p:txBody>
      </p:sp>
    </p:spTree>
    <p:extLst>
      <p:ext uri="{BB962C8B-B14F-4D97-AF65-F5344CB8AC3E}">
        <p14:creationId xmlns:p14="http://schemas.microsoft.com/office/powerpoint/2010/main" val="320331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0" y="0"/>
            <a:ext cx="9144000" cy="1125299"/>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1" i="0" u="none" strike="noStrike" cap="none">
                <a:solidFill>
                  <a:schemeClr val="dk1"/>
                </a:solidFill>
                <a:latin typeface="Calibri"/>
                <a:ea typeface="Calibri"/>
                <a:cs typeface="Calibri"/>
                <a:sym typeface="Calibri"/>
              </a:rPr>
              <a:t>What can DACA recipients, families &amp; communities do NOW?</a:t>
            </a:r>
          </a:p>
        </p:txBody>
      </p:sp>
      <p:sp>
        <p:nvSpPr>
          <p:cNvPr id="117" name="Shape 117"/>
          <p:cNvSpPr txBox="1">
            <a:spLocks noGrp="1"/>
          </p:cNvSpPr>
          <p:nvPr>
            <p:ph type="body" idx="1"/>
          </p:nvPr>
        </p:nvSpPr>
        <p:spPr>
          <a:xfrm>
            <a:off x="-40379" y="1232205"/>
            <a:ext cx="9077699" cy="4839984"/>
          </a:xfrm>
          <a:prstGeom prst="rect">
            <a:avLst/>
          </a:prstGeom>
          <a:noFill/>
          <a:ln>
            <a:noFill/>
          </a:ln>
        </p:spPr>
        <p:txBody>
          <a:bodyPr wrap="square" lIns="91425" tIns="91425" rIns="91425" bIns="91425" anchor="t" anchorCtr="0">
            <a:noAutofit/>
          </a:bodyPr>
          <a:lstStyle/>
          <a:p>
            <a:pPr marL="692150" lvl="0" indent="-514350">
              <a:lnSpc>
                <a:spcPct val="100000"/>
              </a:lnSpc>
              <a:spcBef>
                <a:spcPts val="0"/>
              </a:spcBef>
              <a:buFont typeface="Calibri"/>
              <a:buAutoNum type="arabicParenR"/>
            </a:pPr>
            <a:r>
              <a:rPr lang="en-US" sz="2400" b="1" dirty="0" smtClean="0"/>
              <a:t>ORGANIZE</a:t>
            </a:r>
            <a:endParaRPr lang="en-US" sz="2400" b="1" dirty="0"/>
          </a:p>
          <a:p>
            <a:pPr lvl="0" indent="0">
              <a:buNone/>
            </a:pPr>
            <a:r>
              <a:rPr lang="en-US" sz="2400" dirty="0"/>
              <a:t>F</a:t>
            </a:r>
            <a:r>
              <a:rPr lang="en-US" sz="2400" dirty="0" smtClean="0"/>
              <a:t>ight </a:t>
            </a:r>
            <a:r>
              <a:rPr lang="en-US" sz="2400" dirty="0"/>
              <a:t>to pass </a:t>
            </a:r>
            <a:r>
              <a:rPr lang="en-US" sz="2400" dirty="0" smtClean="0"/>
              <a:t>the </a:t>
            </a:r>
            <a:r>
              <a:rPr lang="en-US" sz="2400" dirty="0" smtClean="0"/>
              <a:t>DREAM </a:t>
            </a:r>
            <a:r>
              <a:rPr lang="en-US" sz="2400" dirty="0"/>
              <a:t>ACT by Jan 19</a:t>
            </a:r>
            <a:r>
              <a:rPr lang="en-US" sz="2400" baseline="30000" dirty="0"/>
              <a:t>th</a:t>
            </a:r>
            <a:r>
              <a:rPr lang="en-US" sz="2400" dirty="0"/>
              <a:t> continues! </a:t>
            </a:r>
            <a:r>
              <a:rPr lang="en-US" sz="2400" dirty="0" smtClean="0"/>
              <a:t>Legislation </a:t>
            </a:r>
            <a:r>
              <a:rPr lang="en-US" sz="2400" dirty="0"/>
              <a:t>like the Dream Act is the only permanent solution. Continue to </a:t>
            </a:r>
            <a:r>
              <a:rPr lang="en-US" sz="2400" dirty="0" smtClean="0"/>
              <a:t>organize!</a:t>
            </a:r>
          </a:p>
          <a:p>
            <a:pPr indent="0">
              <a:buNone/>
            </a:pPr>
            <a:r>
              <a:rPr lang="en-US" sz="2400" b="1" dirty="0" smtClean="0"/>
              <a:t>2</a:t>
            </a:r>
            <a:r>
              <a:rPr lang="en-US" sz="2400" b="1" dirty="0"/>
              <a:t>)    GET A LEGAL SCREENING</a:t>
            </a:r>
          </a:p>
          <a:p>
            <a:pPr marL="177800" lvl="0" indent="0">
              <a:lnSpc>
                <a:spcPct val="100000"/>
              </a:lnSpc>
              <a:buSzPct val="25000"/>
              <a:buNone/>
            </a:pPr>
            <a:r>
              <a:rPr lang="en-US" sz="2400" dirty="0"/>
              <a:t>Find out if you </a:t>
            </a:r>
            <a:r>
              <a:rPr lang="en-US" sz="2400" dirty="0" smtClean="0"/>
              <a:t>are eligible for DACA Renewal or if </a:t>
            </a:r>
            <a:r>
              <a:rPr lang="en-US" sz="2400" dirty="0" err="1" smtClean="0"/>
              <a:t>youmay</a:t>
            </a:r>
            <a:r>
              <a:rPr lang="en-US" sz="2400" dirty="0" smtClean="0"/>
              <a:t> </a:t>
            </a:r>
            <a:r>
              <a:rPr lang="en-US" sz="2400" dirty="0"/>
              <a:t>be eligible for other form of immigration relief </a:t>
            </a:r>
          </a:p>
          <a:p>
            <a:pPr marL="177800" lvl="0" indent="0">
              <a:lnSpc>
                <a:spcPct val="100000"/>
              </a:lnSpc>
              <a:buSzPct val="25000"/>
              <a:buNone/>
            </a:pPr>
            <a:r>
              <a:rPr lang="en-US" sz="2400" b="1" dirty="0"/>
              <a:t>3)    KNOW YOUR RIGHTS</a:t>
            </a:r>
          </a:p>
          <a:p>
            <a:pPr marL="177800" indent="0">
              <a:lnSpc>
                <a:spcPct val="100000"/>
              </a:lnSpc>
              <a:buSzPct val="25000"/>
              <a:buNone/>
            </a:pPr>
            <a:r>
              <a:rPr lang="en-US" sz="2400" dirty="0"/>
              <a:t>Know what to do and say if you have an encounter with the police or immigration</a:t>
            </a:r>
            <a:endParaRPr lang="en-US" sz="2400" b="1" dirty="0"/>
          </a:p>
          <a:p>
            <a:pPr marL="177800" lvl="0" indent="0">
              <a:lnSpc>
                <a:spcPct val="100000"/>
              </a:lnSpc>
              <a:buSzPct val="25000"/>
              <a:buNone/>
            </a:pPr>
            <a:r>
              <a:rPr lang="en-US" sz="2400" b="1" dirty="0" smtClean="0"/>
              <a:t>4)    PREPARE </a:t>
            </a:r>
            <a:r>
              <a:rPr lang="en-US" sz="2400" b="1" dirty="0"/>
              <a:t>AN EMERGENCY </a:t>
            </a:r>
            <a:r>
              <a:rPr lang="en-US" sz="2400" b="1" dirty="0" smtClean="0"/>
              <a:t>PLAN FOR YOUR FAMILY</a:t>
            </a:r>
            <a:endParaRPr lang="en-US" sz="2400" b="1" dirty="0"/>
          </a:p>
          <a:p>
            <a:pPr marL="692150" marR="0" lvl="0" indent="-514350" algn="l" rtl="0">
              <a:lnSpc>
                <a:spcPct val="90000"/>
              </a:lnSpc>
              <a:spcBef>
                <a:spcPts val="1000"/>
              </a:spcBef>
              <a:spcAft>
                <a:spcPts val="0"/>
              </a:spcAft>
              <a:buClr>
                <a:schemeClr val="dk1"/>
              </a:buClr>
              <a:buSzPct val="25000"/>
              <a:buFont typeface="Arial"/>
              <a:buAutoNum type="arabicParenR" startAt="4"/>
            </a:pPr>
            <a:endParaRPr sz="2800" b="1" i="0" u="none" strike="noStrike" cap="none" dirty="0">
              <a:solidFill>
                <a:schemeClr val="dk1"/>
              </a:solidFill>
              <a:latin typeface="Calibri"/>
              <a:ea typeface="Calibri"/>
              <a:cs typeface="Calibri"/>
              <a:sym typeface="Calibri"/>
            </a:endParaRPr>
          </a:p>
          <a:p>
            <a:pPr marL="692150" marR="0" lvl="0" indent="-514350" algn="l" rtl="0">
              <a:lnSpc>
                <a:spcPct val="90000"/>
              </a:lnSpc>
              <a:spcBef>
                <a:spcPts val="1000"/>
              </a:spcBef>
              <a:spcAft>
                <a:spcPts val="0"/>
              </a:spcAft>
              <a:buClr>
                <a:schemeClr val="dk1"/>
              </a:buClr>
              <a:buSzPct val="25000"/>
              <a:buFont typeface="Arial"/>
              <a:buNone/>
            </a:pPr>
            <a:endParaRPr sz="36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2615</Words>
  <Application>Microsoft Macintosh PowerPoint</Application>
  <PresentationFormat>On-screen Show (4:3)</PresentationFormat>
  <Paragraphs>283</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   DACA Update +  Know &amp;  Exercise Your Rights!</vt:lpstr>
      <vt:lpstr>What Will We Cover Today?</vt:lpstr>
      <vt:lpstr>Update on DACA Announcement</vt:lpstr>
      <vt:lpstr>Who Can Reapply?</vt:lpstr>
      <vt:lpstr>How do I apply?</vt:lpstr>
      <vt:lpstr>How do I apply?</vt:lpstr>
      <vt:lpstr>How do I apply?</vt:lpstr>
      <vt:lpstr>What are the risks of applying?</vt:lpstr>
      <vt:lpstr>What can DACA recipients, families &amp; communities do NOW?</vt:lpstr>
      <vt:lpstr>KNOW YOUR RIGHTS</vt:lpstr>
      <vt:lpstr>You Have the Right to:</vt:lpstr>
      <vt:lpstr>Know Your Rights With the Police</vt:lpstr>
      <vt:lpstr>Court and Bond: Police</vt:lpstr>
      <vt:lpstr>Know your Rights: If ICE Comes to Your Home or Workplace</vt:lpstr>
      <vt:lpstr>Sample Administrative Warrant</vt:lpstr>
      <vt:lpstr>Sample Judicial Warrant</vt:lpstr>
      <vt:lpstr> If you are Detained by ICE </vt:lpstr>
      <vt:lpstr>If a Family Member is Detained by ICE</vt:lpstr>
      <vt:lpstr>Court and Bond: Immigration</vt:lpstr>
      <vt:lpstr>Basic Vocabulary to Exercise your Rights:</vt:lpstr>
      <vt:lpstr>Begin Preparing your Emergency Plan</vt:lpstr>
      <vt:lpstr>Immigration Relief</vt:lpstr>
      <vt:lpstr>Assistance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DACA Update +  Know &amp;  Exercise Your Rights!</dc:title>
  <cp:lastModifiedBy>Sarah Mesick</cp:lastModifiedBy>
  <cp:revision>16</cp:revision>
  <dcterms:modified xsi:type="dcterms:W3CDTF">2018-01-17T20:55:33Z</dcterms:modified>
</cp:coreProperties>
</file>